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5" r:id="rId3"/>
    <p:sldId id="266" r:id="rId4"/>
    <p:sldId id="269" r:id="rId5"/>
    <p:sldId id="268" r:id="rId6"/>
    <p:sldId id="270" r:id="rId7"/>
    <p:sldId id="271" r:id="rId8"/>
    <p:sldId id="272" r:id="rId9"/>
    <p:sldId id="275" r:id="rId10"/>
    <p:sldId id="273" r:id="rId11"/>
    <p:sldId id="274" r:id="rId12"/>
    <p:sldId id="278" r:id="rId13"/>
    <p:sldId id="277" r:id="rId14"/>
    <p:sldId id="279" r:id="rId15"/>
    <p:sldId id="276" r:id="rId16"/>
    <p:sldId id="284" r:id="rId17"/>
    <p:sldId id="285" r:id="rId18"/>
    <p:sldId id="282" r:id="rId19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0000"/>
    <a:srgbClr val="29196E"/>
    <a:srgbClr val="7A0000"/>
    <a:srgbClr val="4067AC"/>
    <a:srgbClr val="C09200"/>
    <a:srgbClr val="80B87D"/>
    <a:srgbClr val="1C971C"/>
    <a:srgbClr val="2E0000"/>
    <a:srgbClr val="848484"/>
    <a:srgbClr val="6C67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431" autoAdjust="0"/>
  </p:normalViewPr>
  <p:slideViewPr>
    <p:cSldViewPr snapToGrid="0">
      <p:cViewPr varScale="1">
        <p:scale>
          <a:sx n="74" d="100"/>
          <a:sy n="74" d="100"/>
        </p:scale>
        <p:origin x="132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hamad Hantro" userId="4eb7e8d8eadeb10c" providerId="LiveId" clId="{22E8ACA2-7F12-43D0-9FE2-7BE7542A35A4}"/>
    <pc:docChg chg="delSld">
      <pc:chgData name="Mhamad Hantro" userId="4eb7e8d8eadeb10c" providerId="LiveId" clId="{22E8ACA2-7F12-43D0-9FE2-7BE7542A35A4}" dt="2025-01-17T08:08:31.953" v="1" actId="47"/>
      <pc:docMkLst>
        <pc:docMk/>
      </pc:docMkLst>
      <pc:sldChg chg="del">
        <pc:chgData name="Mhamad Hantro" userId="4eb7e8d8eadeb10c" providerId="LiveId" clId="{22E8ACA2-7F12-43D0-9FE2-7BE7542A35A4}" dt="2025-01-17T08:08:27.424" v="0" actId="47"/>
        <pc:sldMkLst>
          <pc:docMk/>
          <pc:sldMk cId="1719509440" sldId="267"/>
        </pc:sldMkLst>
      </pc:sldChg>
      <pc:sldChg chg="del">
        <pc:chgData name="Mhamad Hantro" userId="4eb7e8d8eadeb10c" providerId="LiveId" clId="{22E8ACA2-7F12-43D0-9FE2-7BE7542A35A4}" dt="2025-01-17T08:08:27.424" v="0" actId="47"/>
        <pc:sldMkLst>
          <pc:docMk/>
          <pc:sldMk cId="2464159920" sldId="280"/>
        </pc:sldMkLst>
      </pc:sldChg>
      <pc:sldChg chg="del">
        <pc:chgData name="Mhamad Hantro" userId="4eb7e8d8eadeb10c" providerId="LiveId" clId="{22E8ACA2-7F12-43D0-9FE2-7BE7542A35A4}" dt="2025-01-17T08:08:31.953" v="1" actId="47"/>
        <pc:sldMkLst>
          <pc:docMk/>
          <pc:sldMk cId="3549243307" sldId="281"/>
        </pc:sldMkLst>
      </pc:sldChg>
      <pc:sldChg chg="del">
        <pc:chgData name="Mhamad Hantro" userId="4eb7e8d8eadeb10c" providerId="LiveId" clId="{22E8ACA2-7F12-43D0-9FE2-7BE7542A35A4}" dt="2025-01-17T08:08:27.424" v="0" actId="47"/>
        <pc:sldMkLst>
          <pc:docMk/>
          <pc:sldMk cId="1930550335" sldId="283"/>
        </pc:sldMkLst>
      </pc:sldChg>
      <pc:sldChg chg="del">
        <pc:chgData name="Mhamad Hantro" userId="4eb7e8d8eadeb10c" providerId="LiveId" clId="{22E8ACA2-7F12-43D0-9FE2-7BE7542A35A4}" dt="2025-01-17T08:08:27.424" v="0" actId="47"/>
        <pc:sldMkLst>
          <pc:docMk/>
          <pc:sldMk cId="1062720135" sldId="286"/>
        </pc:sldMkLst>
      </pc:sldChg>
      <pc:sldChg chg="del">
        <pc:chgData name="Mhamad Hantro" userId="4eb7e8d8eadeb10c" providerId="LiveId" clId="{22E8ACA2-7F12-43D0-9FE2-7BE7542A35A4}" dt="2025-01-17T08:08:31.953" v="1" actId="47"/>
        <pc:sldMkLst>
          <pc:docMk/>
          <pc:sldMk cId="3696954194" sldId="287"/>
        </pc:sldMkLst>
      </pc:sldChg>
      <pc:sldChg chg="del">
        <pc:chgData name="Mhamad Hantro" userId="4eb7e8d8eadeb10c" providerId="LiveId" clId="{22E8ACA2-7F12-43D0-9FE2-7BE7542A35A4}" dt="2025-01-17T08:08:27.424" v="0" actId="47"/>
        <pc:sldMkLst>
          <pc:docMk/>
          <pc:sldMk cId="2108208362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045FA6-0C01-4A64-A737-2E1B3498B2CC}" type="datetimeFigureOut">
              <a:rPr lang="en-BE" smtClean="0"/>
              <a:t>17/01/2025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74FB2-42BF-411A-9D3E-8A2F78E3FDA5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334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311641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12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21669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13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96790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14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9063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15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071715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16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3550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17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11869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50173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4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11736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71160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67312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7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39543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8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29888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10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611947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74FB2-42BF-411A-9D3E-8A2F78E3FDA5}" type="slidenum">
              <a:rPr lang="en-BE" smtClean="0"/>
              <a:t>11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5888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F4E480B-94D6-46F9-A2B6-B98D311FDC19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183CDE-91A1-40C3-8E80-66F89E1C2D5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756515-F9AA-46BD-8DD2-AA15BA492AC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BA365E2-8B71-408B-9092-0104216AC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EDB8D7A-1BF6-4CDB-B93A-7736955F504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AACD774-5167-46C7-8A62-6E2FE4BE9469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6E0F2D8-452E-48F9-9912-C47EAEAE180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1FBBF95-430B-427C-A6E8-DB899217FC0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EE64698-3ED2-4395-B7FC-65248E437E0A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E20B1E1-CE09-4C2A-A3FB-DB8026C54E9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B2405B-A907-48B3-906A-FB3573C0B28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DC8E2D9-6729-4614-8667-C1016D3182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EEBB1-1A1F-4A2C-B805-719CF98F6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000" y="540000"/>
            <a:ext cx="11090273" cy="3798000"/>
          </a:xfrm>
        </p:spPr>
        <p:txBody>
          <a:bodyPr anchor="b"/>
          <a:lstStyle>
            <a:lvl1pPr algn="l"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6CC87B-ED2D-4303-BD40-E7AF14C03E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508500"/>
            <a:ext cx="7345362" cy="1800224"/>
          </a:xfrm>
        </p:spPr>
        <p:txBody>
          <a:bodyPr/>
          <a:lstStyle>
            <a:lvl1pPr marL="0" indent="0" algn="l">
              <a:buNone/>
              <a:defRPr sz="16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80B4-5679-491C-963F-EC47B048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75826-3286-4D6E-83B8-CD228621109C}" type="datetime1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65D6D-3F98-4BE8-A069-B96409902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CD51D-8E06-4959-88C9-64741507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3775" y="6314400"/>
            <a:ext cx="487362" cy="365125"/>
          </a:xfrm>
          <a:prstGeom prst="roundRect">
            <a:avLst>
              <a:gd name="adj" fmla="val 50000"/>
            </a:avLst>
          </a:prstGeom>
          <a:solidFill>
            <a:schemeClr val="bg2">
              <a:lumMod val="10000"/>
              <a:lumOff val="90000"/>
            </a:schemeClr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9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C461672-F18A-4768-9850-0531FD3720BA}"/>
              </a:ext>
            </a:extLst>
          </p:cNvPr>
          <p:cNvGrpSpPr/>
          <p:nvPr/>
        </p:nvGrpSpPr>
        <p:grpSpPr>
          <a:xfrm rot="10800000">
            <a:off x="5921828" y="2876440"/>
            <a:ext cx="6270171" cy="3981559"/>
            <a:chOff x="0" y="0"/>
            <a:chExt cx="10800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A73898-D78C-45F9-AFC1-2AB16F6725C2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FC423E3-700B-43D6-A2CB-F3C871632C20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F05B2A-1EC7-4131-B899-C7ECB9A502E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0" y="-1"/>
            <a:ext cx="9361714" cy="4680857"/>
            <a:chOff x="0" y="0"/>
            <a:chExt cx="2880000" cy="1440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7711D4C-4FFE-4151-B53D-60890F0F5827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9D6393-413D-4151-BC2C-43161BE4A799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96370B9-6459-4B05-9A8B-A9E7FA8966CD}"/>
              </a:ext>
            </a:extLst>
          </p:cNvPr>
          <p:cNvSpPr>
            <a:spLocks noChangeAspect="1"/>
          </p:cNvSpPr>
          <p:nvPr/>
        </p:nvSpPr>
        <p:spPr>
          <a:xfrm rot="10800000">
            <a:off x="8430794" y="3096793"/>
            <a:ext cx="3761205" cy="37612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3AC0C6-74C3-4E55-AA42-A9F1A4B1B210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2C27A4-86D3-4C83-8022-E37A8672A99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1FF59-E1BE-4475-953B-5BF6FBC1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090273" cy="18002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F1F045-44C5-4165-A640-4E4D33A59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40000" y="2528887"/>
            <a:ext cx="11090276" cy="3779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7047A-D05B-44E9-A240-BDB881C42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FC735-343D-416C-9DCF-ADBB67A19922}" type="datetime1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DCB2E8-A68D-478D-A728-C9612848C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7E4F1D-3280-4DB5-B2E0-DA7F10717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19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C627D45-FE54-49FF-A37F-6206993AEFD8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8" name="Rectangle 7">
              <a:extLst>
                <a:ext uri="{FF2B5EF4-FFF2-40B4-BE49-F238E27FC236}">
                  <a16:creationId xmlns:a16="http://schemas.microsoft.com/office/drawing/2014/main" id="{879CEFA6-CCA5-4FEF-B53D-E74B1E67E9C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CFCD768-2100-4B20-87EF-9F92EFBD8FA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0D1B599-DFF1-4E00-9EAE-EE32BD7B4860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0FCF7F6-290B-4DE7-BA60-863CBF95C2AF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59358AB-E1C9-402B-9F3F-28B4F50DAC6F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78C24EC-8C5D-4A7E-9D57-C752E0DC94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6C0B30A-4855-4424-B3A8-AC110CA8356F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C119EB9-1A9A-45A4-AE16-9968A70C5C35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A5B7B85-4DC3-4343-B734-4852DD5DF033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F3733E-DBA5-4A25-9315-B7A1A5E7A1FF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AAB30D07-BE85-45CD-8055-8C57B00E29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7FFCCA-9DBF-4E0A-BDC6-F7B8F39BD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2238" y="539999"/>
            <a:ext cx="2628900" cy="57687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1F1B23-21CD-4A3B-938B-5502019A1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50863" y="539999"/>
            <a:ext cx="8245475" cy="57687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9C884-5A98-4C01-BB89-098AC6966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C6FB3-19EE-4FB8-9736-C7882EBB5F6F}" type="datetime1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54D22-9CD7-4FC6-9444-21948246C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ECC14-D66C-401A-A0C9-DFCA5533A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1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67416F32-9D98-4340-82E8-E90CE00AD2AC}"/>
              </a:ext>
            </a:extLst>
          </p:cNvPr>
          <p:cNvGrpSpPr/>
          <p:nvPr/>
        </p:nvGrpSpPr>
        <p:grpSpPr>
          <a:xfrm flipV="1">
            <a:off x="0" y="-1"/>
            <a:ext cx="12191999" cy="6861601"/>
            <a:chOff x="0" y="-1"/>
            <a:chExt cx="12191999" cy="686160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6375AB4-82BB-418F-A50F-6180F68724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FDD54B2-4A3F-4BFE-8FF0-82CA73F4AE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280" y="2148106"/>
              <a:ext cx="4320000" cy="4320000"/>
            </a:xfrm>
            <a:prstGeom prst="ellips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0876F96-77AB-4E72-B1D2-FA45F4E3C04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0"/>
              <a:ext cx="6347046" cy="6347046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B08A2E9-6518-449E-940B-8518A1D850BB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0" y="-1"/>
              <a:ext cx="10800000" cy="6858000"/>
              <a:chOff x="2328000" y="0"/>
              <a:chExt cx="2880000" cy="1440000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0A86BE0-76B3-4EA0-BA2D-05266013A814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BA13564-810C-4398-AA63-67B020811FCB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555E1EF-6216-47FA-BBCA-7C0C8C2DAB8C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6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8D85657-6A77-4466-887F-EE948B9CD2B2}"/>
              </a:ext>
            </a:extLst>
          </p:cNvPr>
          <p:cNvSpPr/>
          <p:nvPr/>
        </p:nvSpPr>
        <p:spPr>
          <a:xfrm>
            <a:off x="75875" y="3599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35498-B0C3-40BD-9407-6D0C0587E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2F85E-0893-4D8C-816A-5193CC6DC9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>
              <a:defRPr/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46A9C-9655-49F5-85B3-A8A37F4F5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AD39F-FC66-4DD6-8395-6B92F9EFEBBC}" type="datetime1">
              <a:rPr lang="en-US" smtClean="0"/>
              <a:t>1/17/2025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896C-71D7-487F-A1B9-CBBE6DF4D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240BF3E-5781-6EF3-8882-2655DCA25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3775" y="6314400"/>
            <a:ext cx="487362" cy="365125"/>
          </a:xfrm>
          <a:prstGeom prst="roundRect">
            <a:avLst>
              <a:gd name="adj" fmla="val 50000"/>
            </a:avLst>
          </a:prstGeom>
          <a:solidFill>
            <a:schemeClr val="bg2">
              <a:lumMod val="10000"/>
              <a:lumOff val="90000"/>
            </a:schemeClr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906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E54407D-DBA4-414C-ACA5-30D7B87C652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BD518BC-8E44-4DAA-A8B9-2CFBD91DCDCD}"/>
                </a:ext>
              </a:extLst>
            </p:cNvPr>
            <p:cNvSpPr/>
            <p:nvPr/>
          </p:nvSpPr>
          <p:spPr>
            <a:xfrm rot="10800000" flipH="1">
              <a:off x="0" y="2019649"/>
              <a:ext cx="4838350" cy="4838350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67C3660-39CD-431D-8E64-37508FFEAC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03875" y="0"/>
              <a:ext cx="6521820" cy="3260910"/>
              <a:chOff x="0" y="0"/>
              <a:chExt cx="2880000" cy="144000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4CCE569-E461-438A-A235-B96A542AF82F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3F9DF1F-1F74-476C-AD41-22AC3F8A65A0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E49ED5-9713-43D1-AE9E-3F9FE5574077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21A2854-1482-4441-85EA-D7B9F3EF56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4887" y="2538000"/>
              <a:ext cx="4320000" cy="4320000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ED36A6D-894D-44DA-851C-345A414F3F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6F1DF-CD42-4695-A7D0-2F5B19305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7345362" cy="5768725"/>
          </a:xfrm>
        </p:spPr>
        <p:txBody>
          <a:bodyPr anchor="t"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49160-0F86-4FCA-8718-6980E99C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75612" y="540000"/>
            <a:ext cx="3565523" cy="5768725"/>
          </a:xfrm>
        </p:spPr>
        <p:txBody>
          <a:bodyPr anchor="t"/>
          <a:lstStyle>
            <a:lvl1pPr marL="0" indent="0">
              <a:buNone/>
              <a:defRPr sz="1800" cap="all" spc="3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C6CBB-DABA-4F2E-8574-46747E15E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57CC3-4C01-4304-B00B-F7C5007E0C79}" type="datetime1">
              <a:rPr lang="en-US" smtClean="0"/>
              <a:t>1/17/2025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F86BC-9ECC-439C-BF2E-F0B7EF19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42552-C4C9-44EE-B7CB-5A652393B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1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5774299-531D-4CAC-881D-7EB68BC99FCC}"/>
              </a:ext>
            </a:extLst>
          </p:cNvPr>
          <p:cNvGrpSpPr/>
          <p:nvPr/>
        </p:nvGrpSpPr>
        <p:grpSpPr>
          <a:xfrm>
            <a:off x="0" y="-3"/>
            <a:ext cx="12192000" cy="6858003"/>
            <a:chOff x="0" y="-3"/>
            <a:chExt cx="12192000" cy="6858003"/>
          </a:xfrm>
        </p:grpSpPr>
        <p:sp useBgFill="1">
          <p:nvSpPr>
            <p:cNvPr id="9" name="Rectangle 8">
              <a:extLst>
                <a:ext uri="{FF2B5EF4-FFF2-40B4-BE49-F238E27FC236}">
                  <a16:creationId xmlns:a16="http://schemas.microsoft.com/office/drawing/2014/main" id="{A17676CF-DDCC-48C1-AC68-CDA0B9E47FD8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052D363-F6F5-455B-A2F2-A12B30CEE5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72000" y="-3"/>
              <a:ext cx="11520000" cy="5760000"/>
              <a:chOff x="5981700" y="-1"/>
              <a:chExt cx="6042660" cy="302133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0C396B8-00CA-4AE9-A0A5-B4E2B2A2AC07}"/>
                  </a:ext>
                </a:extLst>
              </p:cNvPr>
              <p:cNvSpPr/>
              <p:nvPr/>
            </p:nvSpPr>
            <p:spPr>
              <a:xfrm>
                <a:off x="900303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F6660166-3107-4058-A259-59B0527306BD}"/>
                  </a:ext>
                </a:extLst>
              </p:cNvPr>
              <p:cNvSpPr/>
              <p:nvPr/>
            </p:nvSpPr>
            <p:spPr>
              <a:xfrm flipH="1">
                <a:off x="5981700" y="-1"/>
                <a:ext cx="3021330" cy="3021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2BE934E-3063-4D0F-AFDE-68D58D336CB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5334000" y="0"/>
              <a:ext cx="6858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60000"/>
                  </a:schemeClr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9660FA-744A-4CB3-9BED-C59793E3BF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538000"/>
              <a:ext cx="4320000" cy="432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E313EEC-733B-4019-8A0B-3FA768B8DB7A}"/>
                </a:ext>
              </a:extLst>
            </p:cNvPr>
            <p:cNvGrpSpPr/>
            <p:nvPr/>
          </p:nvGrpSpPr>
          <p:grpSpPr>
            <a:xfrm rot="10800000">
              <a:off x="1" y="2948940"/>
              <a:ext cx="7818118" cy="3909059"/>
              <a:chOff x="0" y="0"/>
              <a:chExt cx="2880000" cy="1440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21FE91F-780C-4ABD-ADE8-0EFDB7196A10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09EA389-EE78-4475-A390-5EDED23C2D68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492A94-8867-4C62-9D40-4023C41E0AF8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>
              <a:off x="0" y="521786"/>
              <a:ext cx="6336213" cy="6336213"/>
            </a:xfrm>
            <a:prstGeom prst="rect">
              <a:avLst/>
            </a:prstGeom>
            <a:gradFill flip="none" rotWithShape="1">
              <a:gsLst>
                <a:gs pos="0">
                  <a:schemeClr val="accent1"/>
                </a:gs>
                <a:gs pos="60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3DAD7C5-BA12-4557-8BC4-72C69B0D59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412EC-56C0-4009-B2E3-D63F9EECB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5" cy="12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0C84F-F3B7-4BF4-A328-BCF5ADD329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919CD5-DBB4-4749-980D-B5B40ECB6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929600"/>
            <a:ext cx="5437186" cy="438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FC378-6572-43DF-8344-59DE8122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6BC62-51D3-4B41-AA04-BA5F590FFCD6}" type="datetime1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67A14-246A-4DDF-865C-68F6E1690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674B6D-E110-478C-94B9-2F8199E58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0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130F7E5-A40E-4C9C-8E4F-3935B9182C4A}"/>
              </a:ext>
            </a:extLst>
          </p:cNvPr>
          <p:cNvGrpSpPr/>
          <p:nvPr/>
        </p:nvGrpSpPr>
        <p:grpSpPr>
          <a:xfrm>
            <a:off x="0" y="-2"/>
            <a:ext cx="12191999" cy="6858001"/>
            <a:chOff x="0" y="-2"/>
            <a:chExt cx="12191999" cy="685800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E67B504-02A7-4203-87D0-07D333D71917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A1158F3-E1C3-400D-8505-628DB94365CE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AEADDCE-3295-4F24-8700-C93B5457C2B7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F95C76A-5429-458C-BC9D-E1053EF7B84F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D0E8A42-259A-43FA-B284-B459D736409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900B4F1-619C-4C0E-B749-1843F22C946A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E6F70BB-DCCC-4CF0-B5BB-95A965A99947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3E6C50C-C1DA-44E1-B254-3B7228879DCD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FC6EEED-A40A-4D1C-BE6B-11DD62770607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7FF3FB-FDFC-4659-A7D6-ABED74010E82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1548ED5-6668-4672-88DC-40E92508ACA2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75AE1B2-E73F-4E6E-AAFB-FB1C02684D3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750F2D6-C0E1-4AFE-AB87-083292737609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ECC0D66-F2BE-4BF4-87F6-CE618B5C89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BCA11-08C2-4C9A-B0A3-31C9051C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39999"/>
            <a:ext cx="11090273" cy="1210396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2CEB0-C969-40EA-A5E2-8D875E28A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1929783"/>
            <a:ext cx="5448052" cy="792161"/>
          </a:xfrm>
        </p:spPr>
        <p:txBody>
          <a:bodyPr anchor="b"/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F41A6-112E-4305-A0BA-6E119A77A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000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C672C5-31B9-443B-8DEE-5523646891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3949" y="1929782"/>
            <a:ext cx="5437187" cy="792000"/>
          </a:xfrm>
        </p:spPr>
        <p:txBody>
          <a:bodyPr anchor="b"/>
          <a:lstStyle>
            <a:lvl1pPr marL="0" indent="0">
              <a:buNone/>
              <a:defRPr sz="1600" b="0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18B9D-8B21-4249-A3AD-8FBE48F0F5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03950" y="2937844"/>
            <a:ext cx="5437186" cy="3376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B60881-13B2-4064-84FB-6D071F36C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E372A-4BAC-411D-875C-D4AD3350409F}" type="datetime1">
              <a:rPr lang="en-US" smtClean="0"/>
              <a:t>1/17/2025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9FCE5D-D5EF-485D-97FA-2614FF964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F204FC-4F66-417C-8E4B-74772ED05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03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521FD20-B9D4-4FD1-9AAD-F4157555AD62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7477A35-8424-45D6-A66E-8ACFA6C405B5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BFBA1CE-E9AC-40C0-A7F9-E5671F5FEF9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C2729A-59F8-46A4-9AAA-7665E5966E2D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EBBB96-590D-4704-87AD-A00AE2424DE8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89BAB7D-5298-40B9-910B-136D0C6A9934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323EA00-E168-4864-883B-358A7CDF9153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4F2DFA-2F27-43FB-B08C-0787FA44B0D1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750354-CD8D-4A3B-A7AC-04622BCB049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ED3C6-DA43-4D1C-9056-407A4FB1C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6"/>
            <a:ext cx="11090275" cy="5759450"/>
          </a:xfrm>
        </p:spPr>
        <p:txBody>
          <a:bodyPr/>
          <a:lstStyle>
            <a:lvl1pPr>
              <a:defRPr sz="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0CEB41-E921-45ED-951A-861E31E0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9A37-C8C8-40EB-8F14-C5756BF769E1}" type="datetime1">
              <a:rPr lang="en-US" smtClean="0"/>
              <a:t>1/17/2025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6B422D-769C-4E63-8763-ABBB88500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38FB6F-2D68-40C0-B628-142011F34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493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ED88E92-14F3-4B58-9E48-1D79E139A89E}"/>
              </a:ext>
            </a:extLst>
          </p:cNvPr>
          <p:cNvGrpSpPr/>
          <p:nvPr/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</a:extLst>
              </p:cNvPr>
              <p:cNvSpPr/>
              <p:nvPr/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</a:extLst>
              </p:cNvPr>
              <p:cNvSpPr/>
              <p:nvPr/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</a:extLst>
              </p:cNvPr>
              <p:cNvSpPr/>
              <p:nvPr/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</a:extLst>
              </p:cNvPr>
              <p:cNvSpPr/>
              <p:nvPr/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1E027-8E53-4FEB-8605-2124D85731C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D871A2-AE80-4408-AA95-DC60D132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F5A5-8E1E-40D1-BAE7-10468AD5BBD3}" type="datetime1">
              <a:rPr lang="en-US" smtClean="0"/>
              <a:t>1/17/2025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122A1-7B97-4979-B319-1CE0A4A4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09A76-7DCD-477A-A6BA-EEA63FF94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5C0F5C-A529-490C-8941-78F10C6A00D3}"/>
              </a:ext>
            </a:extLst>
          </p:cNvPr>
          <p:cNvGrpSpPr/>
          <p:nvPr/>
        </p:nvGrpSpPr>
        <p:grpSpPr>
          <a:xfrm flipH="1">
            <a:off x="0" y="0"/>
            <a:ext cx="12191999" cy="6858001"/>
            <a:chOff x="0" y="-2"/>
            <a:chExt cx="12191999" cy="685800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4A8D739-B942-4545-9459-A6CAF0444D1F}"/>
                </a:ext>
              </a:extLst>
            </p:cNvPr>
            <p:cNvSpPr/>
            <p:nvPr/>
          </p:nvSpPr>
          <p:spPr>
            <a:xfrm>
              <a:off x="7995665" y="2562224"/>
              <a:ext cx="4196334" cy="4295775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40000"/>
                  </a:schemeClr>
                </a:gs>
                <a:gs pos="34000">
                  <a:schemeClr val="accent3">
                    <a:alpha val="20000"/>
                  </a:schemeClr>
                </a:gs>
                <a:gs pos="65000">
                  <a:schemeClr val="accent3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BB38CCA-110B-4404-9363-BFFA76C096D2}"/>
                </a:ext>
              </a:extLst>
            </p:cNvPr>
            <p:cNvGrpSpPr/>
            <p:nvPr/>
          </p:nvGrpSpPr>
          <p:grpSpPr>
            <a:xfrm rot="16200000">
              <a:off x="2295528" y="-2295528"/>
              <a:ext cx="6858000" cy="11449051"/>
              <a:chOff x="0" y="2333625"/>
              <a:chExt cx="9515474" cy="3766109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223FE99-C58F-4A56-8F8E-2942FF74E4BD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BBD4511-8AB6-4BD3-8410-7FB3EC8D42B2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7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A8CA067-2248-4BD3-B56E-2C014AEB2273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3583369" y="-3583369"/>
              <a:ext cx="4713262" cy="11880000"/>
              <a:chOff x="1" y="0"/>
              <a:chExt cx="8305797" cy="6858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C017B9B-2727-4255-8F80-9D4C2A5AE297}"/>
                  </a:ext>
                </a:extLst>
              </p:cNvPr>
              <p:cNvSpPr/>
              <p:nvPr/>
            </p:nvSpPr>
            <p:spPr>
              <a:xfrm>
                <a:off x="931" y="342900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93C5F16-BC47-4707-B6B7-DC5262ACDC51}"/>
                  </a:ext>
                </a:extLst>
              </p:cNvPr>
              <p:cNvSpPr/>
              <p:nvPr/>
            </p:nvSpPr>
            <p:spPr>
              <a:xfrm flipV="1">
                <a:off x="1" y="0"/>
                <a:ext cx="8304867" cy="3429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alpha val="60000"/>
                    </a:schemeClr>
                  </a:gs>
                  <a:gs pos="63000">
                    <a:schemeClr val="accent3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E88FE13-0734-4BB3-B4D1-7C53A194DA84}"/>
                </a:ext>
              </a:extLst>
            </p:cNvPr>
            <p:cNvGrpSpPr/>
            <p:nvPr/>
          </p:nvGrpSpPr>
          <p:grpSpPr>
            <a:xfrm>
              <a:off x="2676525" y="0"/>
              <a:ext cx="9515473" cy="3766109"/>
              <a:chOff x="2333625" y="2433367"/>
              <a:chExt cx="9897159" cy="376610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C9B7EF7-1EDF-4AC7-8E40-C2801783AC85}"/>
                  </a:ext>
                </a:extLst>
              </p:cNvPr>
              <p:cNvSpPr/>
              <p:nvPr/>
            </p:nvSpPr>
            <p:spPr>
              <a:xfrm>
                <a:off x="728220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5CA0A0-9A3F-498E-983D-B3285EF5AD9A}"/>
                  </a:ext>
                </a:extLst>
              </p:cNvPr>
              <p:cNvSpPr/>
              <p:nvPr/>
            </p:nvSpPr>
            <p:spPr>
              <a:xfrm flipH="1">
                <a:off x="2333625" y="2433367"/>
                <a:ext cx="4948579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alpha val="60000"/>
                    </a:schemeClr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5171814-E4F0-44B5-BC3F-588512210991}"/>
                </a:ext>
              </a:extLst>
            </p:cNvPr>
            <p:cNvGrpSpPr/>
            <p:nvPr/>
          </p:nvGrpSpPr>
          <p:grpSpPr>
            <a:xfrm>
              <a:off x="0" y="0"/>
              <a:ext cx="9515473" cy="3766109"/>
              <a:chOff x="0" y="2333625"/>
              <a:chExt cx="9515473" cy="376610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E666ACD-EB1C-4732-971B-C3B26061DB82}"/>
                  </a:ext>
                </a:extLst>
              </p:cNvPr>
              <p:cNvSpPr/>
              <p:nvPr/>
            </p:nvSpPr>
            <p:spPr>
              <a:xfrm>
                <a:off x="4757737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4E213B-7F96-44C1-90B3-B72E9387BF73}"/>
                  </a:ext>
                </a:extLst>
              </p:cNvPr>
              <p:cNvSpPr/>
              <p:nvPr/>
            </p:nvSpPr>
            <p:spPr>
              <a:xfrm flipH="1">
                <a:off x="0" y="2333625"/>
                <a:ext cx="4757736" cy="376610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alpha val="60000"/>
                    </a:schemeClr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FE392AA-35E5-40E5-9309-284A0C5410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A8188C-9713-46E1-AA5C-C84FE515F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192CC-893A-4A84-A7E9-F389D83F0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0" y="540000"/>
            <a:ext cx="6408736" cy="5759450"/>
          </a:xfrm>
        </p:spPr>
        <p:txBody>
          <a:bodyPr/>
          <a:lstStyle>
            <a:lvl1pPr>
              <a:defRPr sz="3200"/>
            </a:lvl1pPr>
            <a:lvl2pPr>
              <a:defRPr sz="24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C7765-7D44-43DD-A1DF-419D3E1C6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0000" y="3536950"/>
            <a:ext cx="4511426" cy="2771775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36875-AFB0-4905-8C9E-A72B4F59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5CA99-E14A-49AA-BE69-D71C40FCE700}" type="datetime1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37ABF-7E70-4E45-A67B-C503BF18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8016CA-2983-47BF-BA09-2130A40C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59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7E00A2-2906-4C97-9D1F-C789D3ADD373}"/>
              </a:ext>
            </a:extLst>
          </p:cNvPr>
          <p:cNvGrpSpPr/>
          <p:nvPr/>
        </p:nvGrpSpPr>
        <p:grpSpPr>
          <a:xfrm rot="10800000">
            <a:off x="1392000" y="0"/>
            <a:ext cx="10800000" cy="6858000"/>
            <a:chOff x="0" y="0"/>
            <a:chExt cx="10800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CE8EF9-87D6-47FD-B7D3-2D48D8E48AC3}"/>
                </a:ext>
              </a:extLst>
            </p:cNvPr>
            <p:cNvSpPr/>
            <p:nvPr/>
          </p:nvSpPr>
          <p:spPr>
            <a:xfrm>
              <a:off x="540000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784998E-9D37-4D0D-889A-C67531E5295C}"/>
                </a:ext>
              </a:extLst>
            </p:cNvPr>
            <p:cNvSpPr/>
            <p:nvPr/>
          </p:nvSpPr>
          <p:spPr>
            <a:xfrm flipH="1">
              <a:off x="0" y="0"/>
              <a:ext cx="5400000" cy="6858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575B0B-C502-438E-967C-64D268031426}"/>
              </a:ext>
            </a:extLst>
          </p:cNvPr>
          <p:cNvGrpSpPr>
            <a:grpSpLocks noChangeAspect="1"/>
          </p:cNvGrpSpPr>
          <p:nvPr/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FC29931-00EB-4F74-BE4C-172A4C282A26}"/>
                </a:ext>
              </a:extLst>
            </p:cNvPr>
            <p:cNvSpPr/>
            <p:nvPr/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9B4C87-FDD3-406D-BE06-3ABF69905E03}"/>
                </a:ext>
              </a:extLst>
            </p:cNvPr>
            <p:cNvSpPr/>
            <p:nvPr/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D817A89-A0E1-4190-90AE-0571E6CE8FC6}"/>
              </a:ext>
            </a:extLst>
          </p:cNvPr>
          <p:cNvSpPr>
            <a:spLocks noChangeAspect="1"/>
          </p:cNvSpPr>
          <p:nvPr/>
        </p:nvSpPr>
        <p:spPr>
          <a:xfrm rot="10800000">
            <a:off x="5602287" y="268286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D20388-C666-4992-920D-5F034214950C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AB0CC3-A07E-43B8-9B34-0A67C1806D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1800A6-9706-4B81-B957-C950A5F7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540000"/>
            <a:ext cx="4511425" cy="277177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7652B-AA0D-4574-AF1D-7F7442D84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2400" y="549275"/>
            <a:ext cx="6408736" cy="5759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19547-D24B-4BD1-8C26-318450B17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999" y="3536950"/>
            <a:ext cx="4511425" cy="2771774"/>
          </a:xfrm>
        </p:spPr>
        <p:txBody>
          <a:bodyPr/>
          <a:lstStyle>
            <a:lvl1pPr marL="0" indent="0">
              <a:buNone/>
              <a:defRPr sz="1600" cap="all" spc="3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3A22E6-7E01-4547-8555-B2C19754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F15EB-5684-49CD-9980-44B6CABDCA60}" type="datetime1">
              <a:rPr lang="en-US" smtClean="0"/>
              <a:t>1/17/2025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0F6BEC-98F3-43FE-BA9B-B046D8917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FAF54-57F0-46F9-A1BA-B554E140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/>
          <a:lstStyle/>
          <a:p>
            <a:fld id="{4CD77608-3819-479B-BB98-C216BA724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92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749C77-AA3A-4DA0-9E20-32FCD2B8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80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DC81A-9B5E-4A92-AA7B-3D750F95F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000" y="2528887"/>
            <a:ext cx="11101136" cy="3779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B8083-48FB-4D6A-B77A-262FE3E23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0000" y="6314400"/>
            <a:ext cx="7350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DA5BD-F7C8-4883-81D1-EF1F6F00E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75613" y="6314400"/>
            <a:ext cx="2623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none" spc="100" baseline="0">
                <a:solidFill>
                  <a:schemeClr val="tx1"/>
                </a:solidFill>
              </a:defRPr>
            </a:lvl1pPr>
          </a:lstStyle>
          <a:p>
            <a:pPr algn="r"/>
            <a:fld id="{FA0373E2-05EA-45FD-B9F7-3D56F0555114}" type="datetime1">
              <a:rPr lang="en-US" smtClean="0"/>
              <a:t>1/17/2025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8FEDB-2614-400B-9C19-0F4D448D9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3899" y="6314400"/>
            <a:ext cx="757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4CD77608-3819-479B-BB98-C216BA724EFE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606254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2700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5.png"/><Relationship Id="rId4" Type="http://schemas.openxmlformats.org/officeDocument/2006/relationships/image" Target="../media/image26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6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29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50.png"/><Relationship Id="rId4" Type="http://schemas.openxmlformats.org/officeDocument/2006/relationships/image" Target="../media/image70.png"/><Relationship Id="rId9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0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B9B5A19-3592-48E2-BC31-90E092BD6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548C40-4C00-4E91-BFA6-84B4D66225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6EE6BCA-C84E-4BED-B084-F599F7EE6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4695526-4BAA-4EFE-91C1-1E446117C0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0DF9B86-7987-40DC-85D6-479F5A2E87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5465368-1AF5-43D6-BAD2-6BE8B04D9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EB28D27-BDED-4D8C-94FC-58E9323571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7AC833D-449C-45F4-9851-216F3681F24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9528AAE-A1EB-446C-81BE-BA5E4490E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9F7C0F2C-B581-402B-B4C4-6DFB713149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56A6B0D-707F-420B-BF4D-2CB60CCCA0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B7A59E-D61A-4BEB-A38A-1E8E5EBB8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D99E1B6-CBC4-4306-9DFC-847D6D135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40000"/>
                </a:schemeClr>
              </a:gs>
              <a:gs pos="37000">
                <a:schemeClr val="bg2">
                  <a:alpha val="40000"/>
                </a:schemeClr>
              </a:gs>
              <a:gs pos="79000">
                <a:schemeClr val="bg2">
                  <a:alpha val="0"/>
                </a:scheme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C16EB93-E299-481D-A004-769603D37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37600" y="3600"/>
            <a:ext cx="6854400" cy="6854400"/>
            <a:chOff x="0" y="3600"/>
            <a:chExt cx="6854400" cy="685440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CD13B55-E709-4E18-924B-655433A928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1" y="3600"/>
              <a:ext cx="5760000" cy="5760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A3B2E1D-0135-45FF-990A-436697D20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1" y="1992024"/>
              <a:ext cx="4320000" cy="43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2BD9E0F-507C-49AD-B619-B42B4D34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3600"/>
              <a:ext cx="6854400" cy="6854400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316AEC3-70B0-97D8-E8CC-D0650F770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2930" y="4627816"/>
            <a:ext cx="5400000" cy="40862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Mhamad Hantro</a:t>
            </a:r>
            <a:r>
              <a:rPr lang="en-US" sz="2000" dirty="0"/>
              <a:t> – </a:t>
            </a:r>
            <a:r>
              <a:rPr lang="en-US" sz="2000" dirty="0">
                <a:solidFill>
                  <a:srgbClr val="7C0000"/>
                </a:solidFill>
              </a:rPr>
              <a:t>Gilles </a:t>
            </a:r>
            <a:r>
              <a:rPr lang="en-US" sz="2000" dirty="0" err="1">
                <a:solidFill>
                  <a:srgbClr val="7C0000"/>
                </a:solidFill>
              </a:rPr>
              <a:t>Rosolen</a:t>
            </a:r>
            <a:r>
              <a:rPr lang="en-US" sz="2000" dirty="0">
                <a:solidFill>
                  <a:srgbClr val="7C0000"/>
                </a:solidFill>
              </a:rPr>
              <a:t> </a:t>
            </a:r>
            <a:r>
              <a:rPr lang="en-US" sz="2000" dirty="0"/>
              <a:t>– </a:t>
            </a:r>
            <a:r>
              <a:rPr lang="en-US" sz="2000" dirty="0">
                <a:solidFill>
                  <a:srgbClr val="FFFF00"/>
                </a:solidFill>
              </a:rPr>
              <a:t>Colin Van Dyck</a:t>
            </a:r>
            <a:endParaRPr lang="en-BE" sz="2000" dirty="0">
              <a:solidFill>
                <a:srgbClr val="FFFF00"/>
              </a:solidFill>
            </a:endParaRPr>
          </a:p>
        </p:txBody>
      </p:sp>
      <p:pic>
        <p:nvPicPr>
          <p:cNvPr id="32" name="Picture 31" descr="A blue and yellow blobs&#10;&#10;Description automatically generated">
            <a:extLst>
              <a:ext uri="{FF2B5EF4-FFF2-40B4-BE49-F238E27FC236}">
                <a16:creationId xmlns:a16="http://schemas.microsoft.com/office/drawing/2014/main" id="{89011CA3-80FD-71EE-E3D6-5877A8AB5E4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0130">
            <a:off x="1390696" y="4056043"/>
            <a:ext cx="1553869" cy="986638"/>
          </a:xfrm>
          <a:prstGeom prst="rect">
            <a:avLst/>
          </a:prstGeom>
        </p:spPr>
      </p:pic>
      <p:pic>
        <p:nvPicPr>
          <p:cNvPr id="34" name="Picture 33" descr="A blue and yellow balls&#10;&#10;Description automatically generated">
            <a:extLst>
              <a:ext uri="{FF2B5EF4-FFF2-40B4-BE49-F238E27FC236}">
                <a16:creationId xmlns:a16="http://schemas.microsoft.com/office/drawing/2014/main" id="{47893822-D230-2480-6CA6-72C902F37C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52803">
            <a:off x="3864090" y="3916972"/>
            <a:ext cx="1837024" cy="105403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B95FF1D3-CC43-F7F9-7E5F-D0BC480C21DF}"/>
              </a:ext>
            </a:extLst>
          </p:cNvPr>
          <p:cNvSpPr txBox="1"/>
          <p:nvPr/>
        </p:nvSpPr>
        <p:spPr>
          <a:xfrm>
            <a:off x="6666549" y="3368470"/>
            <a:ext cx="5369537" cy="1021556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Assessing the validity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of the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point-dipole approximation</a:t>
            </a:r>
            <a:endParaRPr lang="en-BE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B4E889-70BC-420F-98A0-F3E057B70F41}"/>
              </a:ext>
            </a:extLst>
          </p:cNvPr>
          <p:cNvSpPr txBox="1"/>
          <p:nvPr/>
        </p:nvSpPr>
        <p:spPr>
          <a:xfrm>
            <a:off x="305273" y="221709"/>
            <a:ext cx="11581455" cy="2826306"/>
          </a:xfrm>
          <a:prstGeom prst="roundRect">
            <a:avLst/>
          </a:prstGeom>
          <a:solidFill>
            <a:schemeClr val="accent4">
              <a:lumMod val="50000"/>
              <a:alpha val="32000"/>
            </a:schemeClr>
          </a:solidFill>
          <a:effectLst>
            <a:outerShdw blurRad="50800" dist="50800" dir="5400000" algn="ctr" rotWithShape="0">
              <a:srgbClr val="000000">
                <a:alpha val="24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</a:rPr>
              <a:t>Modeling </a:t>
            </a:r>
            <a:br>
              <a:rPr lang="en-US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</a:rPr>
            </a:br>
            <a:r>
              <a:rPr lang="en-US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</a:rPr>
              <a:t>Quantum </a:t>
            </a:r>
            <a:r>
              <a:rPr lang="en-US" sz="4000" dirty="0">
                <a:solidFill>
                  <a:srgbClr val="FFC000"/>
                </a:solidFill>
                <a:latin typeface="+mj-lt"/>
              </a:rPr>
              <a:t>Emitters</a:t>
            </a:r>
            <a:r>
              <a:rPr lang="en-US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</a:rPr>
              <a:t> </a:t>
            </a:r>
            <a:br>
              <a:rPr lang="en-US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</a:rPr>
            </a:br>
            <a:r>
              <a:rPr lang="en-US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</a:rPr>
              <a:t>in</a:t>
            </a:r>
            <a:br>
              <a:rPr lang="en-US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</a:rPr>
            </a:br>
            <a:r>
              <a:rPr lang="en-US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</a:rPr>
              <a:t>Nano</a:t>
            </a:r>
            <a:r>
              <a:rPr lang="en-US" sz="4000" dirty="0">
                <a:solidFill>
                  <a:srgbClr val="FFC000"/>
                </a:solidFill>
                <a:latin typeface="+mj-lt"/>
              </a:rPr>
              <a:t>plasmonic</a:t>
            </a:r>
            <a:r>
              <a:rPr lang="en-US" sz="4000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</a:rPr>
              <a:t> Structures</a:t>
            </a:r>
            <a:endParaRPr lang="en-BE" sz="4000" dirty="0">
              <a:solidFill>
                <a:schemeClr val="accent3">
                  <a:lumMod val="40000"/>
                  <a:lumOff val="60000"/>
                </a:schemeClr>
              </a:solidFill>
              <a:latin typeface="+mj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39D5DBD-7F69-D499-5990-2A20499E2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43" y="436371"/>
            <a:ext cx="1925837" cy="66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ADA885F-FB21-622D-DC2F-795C8B989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8176" y="349575"/>
            <a:ext cx="1300173" cy="110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0042DA7-C923-28AA-EAC1-50A151D3DEA1}"/>
              </a:ext>
            </a:extLst>
          </p:cNvPr>
          <p:cNvSpPr/>
          <p:nvPr/>
        </p:nvSpPr>
        <p:spPr>
          <a:xfrm>
            <a:off x="7840853" y="5026469"/>
            <a:ext cx="2904766" cy="4086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29/05/2024</a:t>
            </a:r>
            <a:endParaRPr lang="en-BE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468A27-5895-8569-09C3-740EA0068644}"/>
              </a:ext>
            </a:extLst>
          </p:cNvPr>
          <p:cNvSpPr txBox="1"/>
          <p:nvPr/>
        </p:nvSpPr>
        <p:spPr>
          <a:xfrm>
            <a:off x="492243" y="5839086"/>
            <a:ext cx="29738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Service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Chimie</a:t>
            </a:r>
            <a:r>
              <a:rPr lang="en-US" sz="1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Physique </a:t>
            </a:r>
            <a:r>
              <a:rPr lang="en-US" sz="1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Théorique</a:t>
            </a:r>
            <a:endParaRPr lang="en-BE" dirty="0">
              <a:solidFill>
                <a:srgbClr val="FFFF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D67659-551C-AA66-28BC-B3B167582B8F}"/>
              </a:ext>
            </a:extLst>
          </p:cNvPr>
          <p:cNvSpPr txBox="1"/>
          <p:nvPr/>
        </p:nvSpPr>
        <p:spPr>
          <a:xfrm>
            <a:off x="7691640" y="5562088"/>
            <a:ext cx="34768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7C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Micro- and Nanophotonic Materials Group</a:t>
            </a:r>
            <a:br>
              <a:rPr lang="en-US" sz="1800" dirty="0">
                <a:solidFill>
                  <a:srgbClr val="7C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dirty="0">
                <a:solidFill>
                  <a:srgbClr val="7C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 Institute for Materials Science and Engineering</a:t>
            </a:r>
            <a:endParaRPr lang="en-BE" dirty="0">
              <a:solidFill>
                <a:srgbClr val="7C0000"/>
              </a:solidFill>
            </a:endParaRPr>
          </a:p>
        </p:txBody>
      </p: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EF82E0B7-9790-CD82-DD95-B06539799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99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/>
          <a:stretch/>
        </p:blipFill>
        <p:spPr>
          <a:xfrm>
            <a:off x="-5899" y="4991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D90F5-F3E8-D510-7C88-7E3C4F303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114607"/>
          </a:xfrm>
        </p:spPr>
        <p:txBody>
          <a:bodyPr/>
          <a:lstStyle/>
          <a:p>
            <a:r>
              <a:rPr lang="en-US" dirty="0"/>
              <a:t>STM – Tip // H</a:t>
            </a:r>
            <a:r>
              <a:rPr lang="en-US" baseline="-25000" dirty="0"/>
              <a:t>2</a:t>
            </a:r>
            <a:r>
              <a:rPr lang="en-US" dirty="0"/>
              <a:t>Pc molecule</a:t>
            </a:r>
            <a:endParaRPr lang="en-BE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DAAC72A-95B9-C7DA-B6A7-8639A454BF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20" t="79360"/>
          <a:stretch/>
        </p:blipFill>
        <p:spPr>
          <a:xfrm>
            <a:off x="630179" y="4991065"/>
            <a:ext cx="4516008" cy="995241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352EB730-636C-6038-C968-753C9B43BC69}"/>
              </a:ext>
            </a:extLst>
          </p:cNvPr>
          <p:cNvGrpSpPr>
            <a:grpSpLocks noChangeAspect="1"/>
          </p:cNvGrpSpPr>
          <p:nvPr/>
        </p:nvGrpSpPr>
        <p:grpSpPr>
          <a:xfrm>
            <a:off x="5845565" y="1764642"/>
            <a:ext cx="695336" cy="3002400"/>
            <a:chOff x="6707348" y="82476"/>
            <a:chExt cx="695004" cy="3000964"/>
          </a:xfrm>
        </p:grpSpPr>
        <p:sp>
          <p:nvSpPr>
            <p:cNvPr id="38" name="Flowchart: Connector 37">
              <a:extLst>
                <a:ext uri="{FF2B5EF4-FFF2-40B4-BE49-F238E27FC236}">
                  <a16:creationId xmlns:a16="http://schemas.microsoft.com/office/drawing/2014/main" id="{D8E065FD-98C4-12DB-0676-0BB1F17BC925}"/>
                </a:ext>
              </a:extLst>
            </p:cNvPr>
            <p:cNvSpPr/>
            <p:nvPr/>
          </p:nvSpPr>
          <p:spPr>
            <a:xfrm>
              <a:off x="7017808" y="2953141"/>
              <a:ext cx="108000" cy="108000"/>
            </a:xfrm>
            <a:prstGeom prst="flowChartConnector">
              <a:avLst/>
            </a:prstGeom>
            <a:solidFill>
              <a:srgbClr val="302E2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C9FF862-8E51-1B7A-0A2A-F9013E8CF18A}"/>
                </a:ext>
              </a:extLst>
            </p:cNvPr>
            <p:cNvGrpSpPr/>
            <p:nvPr/>
          </p:nvGrpSpPr>
          <p:grpSpPr>
            <a:xfrm>
              <a:off x="6707348" y="82476"/>
              <a:ext cx="695004" cy="3000964"/>
              <a:chOff x="6707348" y="82476"/>
              <a:chExt cx="695004" cy="3000964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8D24923-7889-DAB3-6B3C-F681D2AC9A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grayscl/>
              </a:blip>
              <a:stretch>
                <a:fillRect/>
              </a:stretch>
            </p:blipFill>
            <p:spPr>
              <a:xfrm>
                <a:off x="6707348" y="1400798"/>
                <a:ext cx="695004" cy="1682642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547EE1AA-29A9-2D1A-4BC6-FE2DEB3F59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grayscl/>
              </a:blip>
              <a:srcRect b="29092"/>
              <a:stretch/>
            </p:blipFill>
            <p:spPr>
              <a:xfrm>
                <a:off x="6712336" y="848656"/>
                <a:ext cx="684000" cy="1174233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4B9373F2-281D-DC05-75B1-13B58424FE9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grayscl/>
              </a:blip>
              <a:srcRect b="29092"/>
              <a:stretch/>
            </p:blipFill>
            <p:spPr>
              <a:xfrm>
                <a:off x="6718464" y="82476"/>
                <a:ext cx="669600" cy="1151772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3B856050-E1F9-B51E-7E2F-2BE836EB52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grayscl/>
              </a:blip>
              <a:srcRect t="60502" b="29092"/>
              <a:stretch/>
            </p:blipFill>
            <p:spPr>
              <a:xfrm>
                <a:off x="6719024" y="1150401"/>
                <a:ext cx="669600" cy="1541999"/>
              </a:xfrm>
              <a:prstGeom prst="rect">
                <a:avLst/>
              </a:prstGeom>
            </p:spPr>
          </p:pic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73D60A9F-D146-C307-BD42-A1EB22FE55A6}"/>
              </a:ext>
            </a:extLst>
          </p:cNvPr>
          <p:cNvSpPr txBox="1"/>
          <p:nvPr/>
        </p:nvSpPr>
        <p:spPr>
          <a:xfrm>
            <a:off x="5635625" y="297497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BE"/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B78276B-D64E-BA5D-719E-B842F0239813}"/>
              </a:ext>
            </a:extLst>
          </p:cNvPr>
          <p:cNvCxnSpPr>
            <a:cxnSpLocks/>
          </p:cNvCxnSpPr>
          <p:nvPr/>
        </p:nvCxnSpPr>
        <p:spPr>
          <a:xfrm>
            <a:off x="6877782" y="1896128"/>
            <a:ext cx="0" cy="2870914"/>
          </a:xfrm>
          <a:prstGeom prst="straightConnector1">
            <a:avLst/>
          </a:prstGeom>
          <a:ln w="19050">
            <a:solidFill>
              <a:schemeClr val="bg1">
                <a:lumMod val="95000"/>
                <a:lumOff val="5000"/>
              </a:schemeClr>
            </a:solidFill>
            <a:prstDash val="lgDashDot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5830362D-1225-B060-0232-8BC0C3D7AEE6}"/>
              </a:ext>
            </a:extLst>
          </p:cNvPr>
          <p:cNvSpPr txBox="1"/>
          <p:nvPr/>
        </p:nvSpPr>
        <p:spPr>
          <a:xfrm>
            <a:off x="6767726" y="2983825"/>
            <a:ext cx="144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28,5 nm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703456-4F12-1074-0EED-27EA5B35E4D5}"/>
              </a:ext>
            </a:extLst>
          </p:cNvPr>
          <p:cNvSpPr/>
          <p:nvPr/>
        </p:nvSpPr>
        <p:spPr>
          <a:xfrm>
            <a:off x="7638396" y="2517699"/>
            <a:ext cx="3738318" cy="3271282"/>
          </a:xfrm>
          <a:prstGeom prst="rect">
            <a:avLst/>
          </a:prstGeom>
          <a:solidFill>
            <a:srgbClr val="6C6767"/>
          </a:solidFill>
          <a:effectLst>
            <a:outerShdw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360B137-FDF9-89BB-B28E-7F709C1C5478}"/>
              </a:ext>
            </a:extLst>
          </p:cNvPr>
          <p:cNvGrpSpPr/>
          <p:nvPr/>
        </p:nvGrpSpPr>
        <p:grpSpPr>
          <a:xfrm>
            <a:off x="5706210" y="4903217"/>
            <a:ext cx="1101206" cy="569023"/>
            <a:chOff x="5694454" y="3135764"/>
            <a:chExt cx="1101206" cy="56902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4E03485-875F-802D-73E2-D8E6C5E12C16}"/>
                </a:ext>
              </a:extLst>
            </p:cNvPr>
            <p:cNvSpPr txBox="1"/>
            <p:nvPr/>
          </p:nvSpPr>
          <p:spPr>
            <a:xfrm>
              <a:off x="5694454" y="3366233"/>
              <a:ext cx="11012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1 nm</a:t>
              </a:r>
              <a:endParaRPr lang="en-BE" sz="1600" dirty="0">
                <a:solidFill>
                  <a:schemeClr val="bg1"/>
                </a:solidFill>
              </a:endParaRP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1D90616F-5EF3-E9F6-DCB6-62EA391D48BB}"/>
                </a:ext>
              </a:extLst>
            </p:cNvPr>
            <p:cNvCxnSpPr>
              <a:cxnSpLocks/>
            </p:cNvCxnSpPr>
            <p:nvPr/>
          </p:nvCxnSpPr>
          <p:spPr>
            <a:xfrm>
              <a:off x="6060559" y="3135764"/>
              <a:ext cx="0" cy="276656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2EFB57A-94A1-299E-8F9C-599FDA956D2C}"/>
                </a:ext>
              </a:extLst>
            </p:cNvPr>
            <p:cNvCxnSpPr>
              <a:cxnSpLocks/>
            </p:cNvCxnSpPr>
            <p:nvPr/>
          </p:nvCxnSpPr>
          <p:spPr>
            <a:xfrm>
              <a:off x="6476217" y="3135764"/>
              <a:ext cx="0" cy="276656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79" name="Picture 78">
            <a:extLst>
              <a:ext uri="{FF2B5EF4-FFF2-40B4-BE49-F238E27FC236}">
                <a16:creationId xmlns:a16="http://schemas.microsoft.com/office/drawing/2014/main" id="{B5D5C388-1AA6-60A7-2230-81E42EB45F9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5768" y="2070971"/>
            <a:ext cx="3279598" cy="2890800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7F0C5DD1-189B-26F7-E7EE-2FD6D4601DA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8022" y="1799358"/>
            <a:ext cx="3887016" cy="3477313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8CB1ADC7-E108-1A15-703F-E63BE56E4F6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8080CC"/>
              </a:clrFrom>
              <a:clrTo>
                <a:srgbClr val="8080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64766" y="1946529"/>
            <a:ext cx="3738318" cy="3197291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B2AE73AF-A8AD-B5E8-3822-E9218E4B373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8080CC"/>
              </a:clrFrom>
              <a:clrTo>
                <a:srgbClr val="8080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29008" y="1972052"/>
            <a:ext cx="4178857" cy="3146245"/>
          </a:xfrm>
          <a:prstGeom prst="rect">
            <a:avLst/>
          </a:prstGeom>
        </p:spPr>
      </p:pic>
      <p:sp>
        <p:nvSpPr>
          <p:cNvPr id="86" name="Oval 85">
            <a:extLst>
              <a:ext uri="{FF2B5EF4-FFF2-40B4-BE49-F238E27FC236}">
                <a16:creationId xmlns:a16="http://schemas.microsoft.com/office/drawing/2014/main" id="{61658897-D948-E25D-3202-019AEAFA97A6}"/>
              </a:ext>
            </a:extLst>
          </p:cNvPr>
          <p:cNvSpPr/>
          <p:nvPr/>
        </p:nvSpPr>
        <p:spPr>
          <a:xfrm>
            <a:off x="8705518" y="2647478"/>
            <a:ext cx="360000" cy="360000"/>
          </a:xfrm>
          <a:prstGeom prst="ellipse">
            <a:avLst/>
          </a:prstGeom>
          <a:solidFill>
            <a:srgbClr val="1313A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AE82CC02-8051-0E00-8763-188C164990DF}"/>
              </a:ext>
            </a:extLst>
          </p:cNvPr>
          <p:cNvSpPr/>
          <p:nvPr/>
        </p:nvSpPr>
        <p:spPr>
          <a:xfrm>
            <a:off x="8705518" y="3217950"/>
            <a:ext cx="360000" cy="360000"/>
          </a:xfrm>
          <a:prstGeom prst="ellipse">
            <a:avLst/>
          </a:prstGeom>
          <a:solidFill>
            <a:srgbClr val="A1A1A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FA85485F-0C4E-7C30-6889-5116C494CA1F}"/>
              </a:ext>
            </a:extLst>
          </p:cNvPr>
          <p:cNvSpPr/>
          <p:nvPr/>
        </p:nvSpPr>
        <p:spPr>
          <a:xfrm>
            <a:off x="8705518" y="3814313"/>
            <a:ext cx="360000" cy="360000"/>
          </a:xfrm>
          <a:prstGeom prst="ellipse">
            <a:avLst/>
          </a:prstGeom>
          <a:solidFill>
            <a:srgbClr val="F6F6F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3609424-A7BA-8937-9358-CDAFFCD2F227}"/>
              </a:ext>
            </a:extLst>
          </p:cNvPr>
          <p:cNvSpPr txBox="1"/>
          <p:nvPr/>
        </p:nvSpPr>
        <p:spPr>
          <a:xfrm>
            <a:off x="9207789" y="2642812"/>
            <a:ext cx="197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Nitrogen Atom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FA2C22A-7756-87D1-664D-ED8B7BC3369E}"/>
              </a:ext>
            </a:extLst>
          </p:cNvPr>
          <p:cNvSpPr txBox="1"/>
          <p:nvPr/>
        </p:nvSpPr>
        <p:spPr>
          <a:xfrm>
            <a:off x="9207789" y="3213284"/>
            <a:ext cx="197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Carbon Atom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6F32DC4-F753-A98E-A66C-1DCF950CB327}"/>
              </a:ext>
            </a:extLst>
          </p:cNvPr>
          <p:cNvSpPr txBox="1"/>
          <p:nvPr/>
        </p:nvSpPr>
        <p:spPr>
          <a:xfrm>
            <a:off x="9207789" y="3809647"/>
            <a:ext cx="1970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Hydrogen Atom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95" name="Arrow: Right 94">
            <a:extLst>
              <a:ext uri="{FF2B5EF4-FFF2-40B4-BE49-F238E27FC236}">
                <a16:creationId xmlns:a16="http://schemas.microsoft.com/office/drawing/2014/main" id="{B70FA9B8-3936-C530-490B-C95FAEB8C96B}"/>
              </a:ext>
            </a:extLst>
          </p:cNvPr>
          <p:cNvSpPr/>
          <p:nvPr/>
        </p:nvSpPr>
        <p:spPr>
          <a:xfrm>
            <a:off x="4889479" y="3304216"/>
            <a:ext cx="2875460" cy="45649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C8D3896-7F7E-A19B-AD4E-E6E7F7B824AD}"/>
              </a:ext>
            </a:extLst>
          </p:cNvPr>
          <p:cNvSpPr txBox="1"/>
          <p:nvPr/>
        </p:nvSpPr>
        <p:spPr>
          <a:xfrm>
            <a:off x="5579040" y="3035929"/>
            <a:ext cx="1401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652 nm</a:t>
            </a:r>
            <a:endParaRPr lang="en-BE" dirty="0">
              <a:solidFill>
                <a:schemeClr val="bg2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AFCA595-89E3-1BFD-88C3-8934F967D7F5}"/>
              </a:ext>
            </a:extLst>
          </p:cNvPr>
          <p:cNvSpPr txBox="1"/>
          <p:nvPr/>
        </p:nvSpPr>
        <p:spPr>
          <a:xfrm>
            <a:off x="3841206" y="5320253"/>
            <a:ext cx="4846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C0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Transition Density</a:t>
            </a:r>
            <a:endParaRPr lang="en-BE" sz="4000" dirty="0">
              <a:solidFill>
                <a:srgbClr val="C0000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0DCBEAF-F52F-A9C4-9E50-78721C1D6E5A}"/>
              </a:ext>
            </a:extLst>
          </p:cNvPr>
          <p:cNvCxnSpPr/>
          <p:nvPr/>
        </p:nvCxnSpPr>
        <p:spPr>
          <a:xfrm>
            <a:off x="2336800" y="4829387"/>
            <a:ext cx="0" cy="6428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24324E5-9A47-3F54-ACA4-69D1F85A485F}"/>
              </a:ext>
            </a:extLst>
          </p:cNvPr>
          <p:cNvSpPr txBox="1"/>
          <p:nvPr/>
        </p:nvSpPr>
        <p:spPr>
          <a:xfrm>
            <a:off x="1410498" y="4920995"/>
            <a:ext cx="914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/>
                </a:solidFill>
              </a:rPr>
              <a:t>2 nm</a:t>
            </a:r>
            <a:endParaRPr lang="en-BE" dirty="0">
              <a:solidFill>
                <a:schemeClr val="bg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4424F0-0F58-F827-245F-4684BF7AC73D}"/>
              </a:ext>
            </a:extLst>
          </p:cNvPr>
          <p:cNvSpPr/>
          <p:nvPr/>
        </p:nvSpPr>
        <p:spPr>
          <a:xfrm>
            <a:off x="9237555" y="3883340"/>
            <a:ext cx="540000" cy="540000"/>
          </a:xfrm>
          <a:prstGeom prst="ellipse">
            <a:avLst/>
          </a:prstGeom>
          <a:solidFill>
            <a:srgbClr val="848484"/>
          </a:solidFill>
          <a:effectLst>
            <a:outerShdw blurRad="165100" sx="150000" sy="150000" algn="ctr" rotWithShape="0">
              <a:schemeClr val="tx1">
                <a:lumMod val="75000"/>
                <a:alpha val="26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F49EB77-3CB4-2DB9-C33C-53FEE4B7A1A3}"/>
              </a:ext>
            </a:extLst>
          </p:cNvPr>
          <p:cNvSpPr/>
          <p:nvPr/>
        </p:nvSpPr>
        <p:spPr>
          <a:xfrm>
            <a:off x="5446855" y="3458872"/>
            <a:ext cx="1432333" cy="1961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FE3245-54C2-EBCD-5154-3C39C5A676D2}"/>
              </a:ext>
            </a:extLst>
          </p:cNvPr>
          <p:cNvSpPr txBox="1"/>
          <p:nvPr/>
        </p:nvSpPr>
        <p:spPr>
          <a:xfrm>
            <a:off x="5097183" y="3758088"/>
            <a:ext cx="2251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Top view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C47ABD7E-35EB-A330-6787-EA4A4B282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08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-0.01111 L -0.26875 -0.01111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61 -0.00648 L 0.27761 -0.00648 " pathEditMode="relative" rAng="0" ptsTypes="AA">
                                      <p:cBhvr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3 0.03634 L 0.20807 0.03634 C 0.30195 0.03634 0.41849 -0.01458 0.41849 -0.05579 L 0.41849 -0.14791 " pathEditMode="relative" rAng="0" ptsTypes="AAAA">
                                      <p:cBhvr>
                                        <p:cTn id="5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6" y="-9213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96296E-6 L 0.18998 2.96296E-6 C 0.27513 2.96296E-6 0.38021 -0.1 0.38021 -0.18102 L 0.38021 -0.36158 " pathEditMode="relative" rAng="0" ptsTypes="AAAA">
                                      <p:cBhvr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0" y="-1807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50" fill="hold"/>
                                        <p:tgtEl>
                                          <p:spTgt spid="3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0.00117 -0.5926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0.00117 -0.58727 " pathEditMode="relative" rAng="0" ptsTypes="AA">
                                      <p:cBhvr>
                                        <p:cTn id="99" dur="5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29375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50" fill="hold"/>
                                        <p:tgtEl>
                                          <p:spTgt spid="3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-0.26679 0.00625 " pathEditMode="relative" rAng="0" ptsTypes="AA">
                                      <p:cBhvr>
                                        <p:cTn id="12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301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826 -0.35856 L 0.3767 -0.09398 L 0.14844 -0.07917 L 0.14402 0.1044 L 0.38282 0.08658 L 0.37774 0.27639 L 0.14779 0.2713 " pathEditMode="relative" ptsTypes="AAAAAAA">
                                      <p:cBhvr>
                                        <p:cTn id="147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3" grpId="1"/>
      <p:bldP spid="7" grpId="0" animBg="1"/>
      <p:bldP spid="86" grpId="0" animBg="1"/>
      <p:bldP spid="87" grpId="0" animBg="1"/>
      <p:bldP spid="88" grpId="0" animBg="1"/>
      <p:bldP spid="89" grpId="0"/>
      <p:bldP spid="90" grpId="0"/>
      <p:bldP spid="91" grpId="0"/>
      <p:bldP spid="95" grpId="0" animBg="1"/>
      <p:bldP spid="95" grpId="1" animBg="1"/>
      <p:bldP spid="96" grpId="0"/>
      <p:bldP spid="96" grpId="1"/>
      <p:bldP spid="98" grpId="0"/>
      <p:bldP spid="98" grpId="1"/>
      <p:bldP spid="6" grpId="0"/>
      <p:bldP spid="8" grpId="0" animBg="1"/>
      <p:bldP spid="9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/>
          <a:stretch/>
        </p:blipFill>
        <p:spPr>
          <a:xfrm>
            <a:off x="-5899" y="4991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D90F5-F3E8-D510-7C88-7E3C4F303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114607"/>
          </a:xfrm>
        </p:spPr>
        <p:txBody>
          <a:bodyPr>
            <a:normAutofit fontScale="90000"/>
          </a:bodyPr>
          <a:lstStyle/>
          <a:p>
            <a:r>
              <a:rPr lang="en-US" dirty="0"/>
              <a:t>STM – Silver Tip // H</a:t>
            </a:r>
            <a:r>
              <a:rPr lang="en-US" baseline="-25000" dirty="0"/>
              <a:t>2</a:t>
            </a:r>
            <a:r>
              <a:rPr lang="en-US" dirty="0"/>
              <a:t>Pc molecule</a:t>
            </a:r>
            <a:endParaRPr lang="en-BE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5D71153-A76D-BEE4-FBFF-86201D0F0B3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5031" y="1643379"/>
            <a:ext cx="4453883" cy="250607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5D05F85-7583-0FB5-9CAB-AAAACC0B352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5639" y="4080295"/>
            <a:ext cx="4432667" cy="251399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186C6FD-8AB6-2F96-14BF-38250B9BC945}"/>
              </a:ext>
            </a:extLst>
          </p:cNvPr>
          <p:cNvSpPr txBox="1"/>
          <p:nvPr/>
        </p:nvSpPr>
        <p:spPr>
          <a:xfrm>
            <a:off x="2187144" y="1895628"/>
            <a:ext cx="1168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Molecule</a:t>
            </a:r>
            <a:endParaRPr lang="en-BE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66625F-41B6-50F7-0FE7-E21629A09E59}"/>
              </a:ext>
            </a:extLst>
          </p:cNvPr>
          <p:cNvSpPr txBox="1"/>
          <p:nvPr/>
        </p:nvSpPr>
        <p:spPr>
          <a:xfrm>
            <a:off x="2187144" y="4344448"/>
            <a:ext cx="1168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PDA</a:t>
            </a:r>
            <a:endParaRPr lang="en-BE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8217023-A6C2-15C4-A395-95A12744C1E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6351" y="2303490"/>
            <a:ext cx="4561646" cy="3789281"/>
          </a:xfrm>
          <a:prstGeom prst="rect">
            <a:avLst/>
          </a:prstGeom>
        </p:spPr>
      </p:pic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9AA468C-83B9-E1E9-4A64-44FB8C24D256}"/>
              </a:ext>
            </a:extLst>
          </p:cNvPr>
          <p:cNvCxnSpPr>
            <a:cxnSpLocks/>
          </p:cNvCxnSpPr>
          <p:nvPr/>
        </p:nvCxnSpPr>
        <p:spPr>
          <a:xfrm>
            <a:off x="968587" y="2896414"/>
            <a:ext cx="3630506" cy="0"/>
          </a:xfrm>
          <a:prstGeom prst="line">
            <a:avLst/>
          </a:prstGeom>
          <a:ln w="19050">
            <a:solidFill>
              <a:srgbClr val="1C971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2151875-5A42-64B0-FB22-94011AFCCEB2}"/>
              </a:ext>
            </a:extLst>
          </p:cNvPr>
          <p:cNvCxnSpPr>
            <a:cxnSpLocks/>
          </p:cNvCxnSpPr>
          <p:nvPr/>
        </p:nvCxnSpPr>
        <p:spPr>
          <a:xfrm>
            <a:off x="968587" y="5337293"/>
            <a:ext cx="3630506" cy="0"/>
          </a:xfrm>
          <a:prstGeom prst="line">
            <a:avLst/>
          </a:prstGeom>
          <a:ln w="19050">
            <a:solidFill>
              <a:srgbClr val="7C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6D266CB-AA6C-9A85-DA7D-DA7891B55159}"/>
              </a:ext>
            </a:extLst>
          </p:cNvPr>
          <p:cNvGrpSpPr/>
          <p:nvPr/>
        </p:nvGrpSpPr>
        <p:grpSpPr>
          <a:xfrm>
            <a:off x="7147861" y="3251058"/>
            <a:ext cx="3631810" cy="2137883"/>
            <a:chOff x="7446715" y="3065510"/>
            <a:chExt cx="3631810" cy="2137883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67FFEA6-23A0-DB84-AFF3-08F314DEF5F7}"/>
                </a:ext>
              </a:extLst>
            </p:cNvPr>
            <p:cNvSpPr/>
            <p:nvPr/>
          </p:nvSpPr>
          <p:spPr>
            <a:xfrm>
              <a:off x="7446715" y="3065510"/>
              <a:ext cx="3631810" cy="2137883"/>
            </a:xfrm>
            <a:prstGeom prst="rect">
              <a:avLst/>
            </a:prstGeom>
            <a:solidFill>
              <a:srgbClr val="6C6767"/>
            </a:solidFill>
            <a:effectLst>
              <a:outerShdw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613210B-4BD3-3121-920B-118E5C25E089}"/>
                </a:ext>
              </a:extLst>
            </p:cNvPr>
            <p:cNvSpPr/>
            <p:nvPr/>
          </p:nvSpPr>
          <p:spPr>
            <a:xfrm>
              <a:off x="8992620" y="3864451"/>
              <a:ext cx="540000" cy="540000"/>
            </a:xfrm>
            <a:prstGeom prst="ellipse">
              <a:avLst/>
            </a:prstGeom>
            <a:solidFill>
              <a:srgbClr val="848484"/>
            </a:solidFill>
            <a:effectLst>
              <a:outerShdw blurRad="165100" sx="150000" sy="150000" algn="ctr" rotWithShape="0">
                <a:schemeClr val="tx1">
                  <a:lumMod val="75000"/>
                  <a:alpha val="26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 dirty="0"/>
            </a:p>
          </p:txBody>
        </p: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A138BC4B-F983-EA1E-04B3-07BF84F253D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8080CC"/>
              </a:clrFrom>
              <a:clrTo>
                <a:srgbClr val="8080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3627" y="4411959"/>
            <a:ext cx="651163" cy="556924"/>
          </a:xfrm>
          <a:prstGeom prst="rect">
            <a:avLst/>
          </a:prstGeom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CD47F62-ADAD-4924-AD3D-AF396BC07C95}"/>
              </a:ext>
            </a:extLst>
          </p:cNvPr>
          <p:cNvCxnSpPr>
            <a:cxnSpLocks/>
          </p:cNvCxnSpPr>
          <p:nvPr/>
        </p:nvCxnSpPr>
        <p:spPr>
          <a:xfrm>
            <a:off x="8089604" y="2462318"/>
            <a:ext cx="0" cy="3271576"/>
          </a:xfrm>
          <a:prstGeom prst="line">
            <a:avLst/>
          </a:prstGeom>
          <a:ln w="19050">
            <a:solidFill>
              <a:srgbClr val="1C971C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4F20AEF-9B3F-272B-4CF0-B96D50DC33D1}"/>
              </a:ext>
            </a:extLst>
          </p:cNvPr>
          <p:cNvCxnSpPr>
            <a:cxnSpLocks/>
          </p:cNvCxnSpPr>
          <p:nvPr/>
        </p:nvCxnSpPr>
        <p:spPr>
          <a:xfrm>
            <a:off x="7954846" y="2465493"/>
            <a:ext cx="0" cy="3264803"/>
          </a:xfrm>
          <a:prstGeom prst="line">
            <a:avLst/>
          </a:prstGeom>
          <a:ln w="19050">
            <a:solidFill>
              <a:srgbClr val="7C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929EA8D-0AE5-45F1-5996-2EB58DAC848A}"/>
              </a:ext>
            </a:extLst>
          </p:cNvPr>
          <p:cNvCxnSpPr/>
          <p:nvPr/>
        </p:nvCxnSpPr>
        <p:spPr>
          <a:xfrm flipH="1">
            <a:off x="7534275" y="5730296"/>
            <a:ext cx="420571" cy="56255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1A4D689-A8F2-BB19-E174-5BBA2AE954E1}"/>
              </a:ext>
            </a:extLst>
          </p:cNvPr>
          <p:cNvCxnSpPr>
            <a:cxnSpLocks/>
          </p:cNvCxnSpPr>
          <p:nvPr/>
        </p:nvCxnSpPr>
        <p:spPr>
          <a:xfrm>
            <a:off x="8089604" y="5732535"/>
            <a:ext cx="420571" cy="56255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C766E9DC-8CE2-2D2F-F7C9-C2644C1A7F2D}"/>
              </a:ext>
            </a:extLst>
          </p:cNvPr>
          <p:cNvSpPr txBox="1"/>
          <p:nvPr/>
        </p:nvSpPr>
        <p:spPr>
          <a:xfrm>
            <a:off x="7440615" y="6045523"/>
            <a:ext cx="1130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0,2 nm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17F9EC-D087-6CB5-DF15-E87F4224934A}"/>
              </a:ext>
            </a:extLst>
          </p:cNvPr>
          <p:cNvSpPr txBox="1"/>
          <p:nvPr/>
        </p:nvSpPr>
        <p:spPr>
          <a:xfrm>
            <a:off x="9022080" y="2001520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25% Error</a:t>
            </a:r>
            <a:endParaRPr lang="en-BE" dirty="0">
              <a:solidFill>
                <a:srgbClr val="FF000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450A2C-39FC-F0B4-C608-EB233D2C3ED9}"/>
              </a:ext>
            </a:extLst>
          </p:cNvPr>
          <p:cNvSpPr txBox="1"/>
          <p:nvPr/>
        </p:nvSpPr>
        <p:spPr>
          <a:xfrm>
            <a:off x="2511593" y="6535048"/>
            <a:ext cx="573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nm</a:t>
            </a:r>
            <a:endParaRPr lang="en-BE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13E3B9-4DFF-D949-E3F7-921D48C62EE4}"/>
              </a:ext>
            </a:extLst>
          </p:cNvPr>
          <p:cNvSpPr txBox="1"/>
          <p:nvPr/>
        </p:nvSpPr>
        <p:spPr>
          <a:xfrm rot="16200000">
            <a:off x="226538" y="5152627"/>
            <a:ext cx="573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nm</a:t>
            </a:r>
            <a:endParaRPr lang="en-B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65B8A2-2336-07C4-9331-AE4CA5F7F436}"/>
              </a:ext>
            </a:extLst>
          </p:cNvPr>
          <p:cNvSpPr txBox="1"/>
          <p:nvPr/>
        </p:nvSpPr>
        <p:spPr>
          <a:xfrm rot="16200000">
            <a:off x="226538" y="2711748"/>
            <a:ext cx="5732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nm</a:t>
            </a:r>
            <a:endParaRPr lang="en-BE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1C1A87B-6561-7C33-CC59-310C1CDAD73B}"/>
              </a:ext>
            </a:extLst>
          </p:cNvPr>
          <p:cNvCxnSpPr/>
          <p:nvPr/>
        </p:nvCxnSpPr>
        <p:spPr>
          <a:xfrm flipV="1">
            <a:off x="5217887" y="1870976"/>
            <a:ext cx="384398" cy="2093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C0114AA-ABE6-6BE9-8658-8A9B698BAF41}"/>
              </a:ext>
            </a:extLst>
          </p:cNvPr>
          <p:cNvCxnSpPr>
            <a:cxnSpLocks/>
          </p:cNvCxnSpPr>
          <p:nvPr/>
        </p:nvCxnSpPr>
        <p:spPr>
          <a:xfrm flipV="1">
            <a:off x="5238307" y="1996335"/>
            <a:ext cx="407294" cy="22749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A2751BE-FE53-0444-5974-4904EF7A4C6C}"/>
              </a:ext>
            </a:extLst>
          </p:cNvPr>
          <p:cNvSpPr txBox="1"/>
          <p:nvPr/>
        </p:nvSpPr>
        <p:spPr>
          <a:xfrm>
            <a:off x="5480709" y="1714499"/>
            <a:ext cx="2440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Purcell Enhancement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36" name="Slide Number Placeholder 35">
            <a:extLst>
              <a:ext uri="{FF2B5EF4-FFF2-40B4-BE49-F238E27FC236}">
                <a16:creationId xmlns:a16="http://schemas.microsoft.com/office/drawing/2014/main" id="{2FCCB5A0-C02D-D406-7292-16B3E2209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1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/>
          <a:stretch/>
        </p:blipFill>
        <p:spPr>
          <a:xfrm>
            <a:off x="-5899" y="4991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D90F5-F3E8-D510-7C88-7E3C4F303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114607"/>
          </a:xfrm>
        </p:spPr>
        <p:txBody>
          <a:bodyPr>
            <a:normAutofit fontScale="90000"/>
          </a:bodyPr>
          <a:lstStyle/>
          <a:p>
            <a:r>
              <a:rPr lang="en-US" dirty="0"/>
              <a:t>Gold Nanosphere // </a:t>
            </a:r>
            <a:r>
              <a:rPr lang="en-US" dirty="0" err="1"/>
              <a:t>OligoThiophenes</a:t>
            </a:r>
            <a:r>
              <a:rPr lang="en-US" dirty="0"/>
              <a:t> </a:t>
            </a:r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68A3FF-C1C2-71E6-AC02-51D20A22826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8080CC"/>
              </a:clrFrom>
              <a:clrTo>
                <a:srgbClr val="8080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33995" y="4775563"/>
            <a:ext cx="2498991" cy="16056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631F92-9542-0FF4-D4ED-E14E3595E9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8080CC"/>
              </a:clrFrom>
              <a:clrTo>
                <a:srgbClr val="8080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69440" y="2009198"/>
            <a:ext cx="2358594" cy="16056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5EB2E3-42E9-FD5F-3179-BCE53EEEC45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8080CC"/>
              </a:clrFrom>
              <a:clrTo>
                <a:srgbClr val="8080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1505" y="4943853"/>
            <a:ext cx="4087864" cy="12338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9D2090-A7AD-D604-0CBB-609A374D051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8080CC"/>
              </a:clrFrom>
              <a:clrTo>
                <a:srgbClr val="8080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11020" y="2172336"/>
            <a:ext cx="4075945" cy="1114606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ED8F9A9-09D6-CD4F-BF82-8409D282657D}"/>
              </a:ext>
            </a:extLst>
          </p:cNvPr>
          <p:cNvCxnSpPr>
            <a:cxnSpLocks/>
          </p:cNvCxnSpPr>
          <p:nvPr/>
        </p:nvCxnSpPr>
        <p:spPr>
          <a:xfrm>
            <a:off x="3583490" y="3670027"/>
            <a:ext cx="0" cy="887903"/>
          </a:xfrm>
          <a:prstGeom prst="straightConnector1">
            <a:avLst/>
          </a:prstGeom>
          <a:ln w="38100">
            <a:solidFill>
              <a:srgbClr val="7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1CF0FBC-5CD3-FBB3-46A3-DA8338DAEB0B}"/>
              </a:ext>
            </a:extLst>
          </p:cNvPr>
          <p:cNvCxnSpPr>
            <a:cxnSpLocks/>
          </p:cNvCxnSpPr>
          <p:nvPr/>
        </p:nvCxnSpPr>
        <p:spPr>
          <a:xfrm>
            <a:off x="7846289" y="3670027"/>
            <a:ext cx="0" cy="887903"/>
          </a:xfrm>
          <a:prstGeom prst="straightConnector1">
            <a:avLst/>
          </a:prstGeom>
          <a:ln w="38100">
            <a:solidFill>
              <a:srgbClr val="7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25F8963-97FB-CAA9-3C02-94311CB1F3AA}"/>
              </a:ext>
            </a:extLst>
          </p:cNvPr>
          <p:cNvSpPr txBox="1"/>
          <p:nvPr/>
        </p:nvSpPr>
        <p:spPr>
          <a:xfrm>
            <a:off x="3539256" y="3934997"/>
            <a:ext cx="113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344 nm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869BB0-5296-E16D-8984-6785A8B13F0E}"/>
              </a:ext>
            </a:extLst>
          </p:cNvPr>
          <p:cNvSpPr txBox="1"/>
          <p:nvPr/>
        </p:nvSpPr>
        <p:spPr>
          <a:xfrm>
            <a:off x="7812213" y="3821951"/>
            <a:ext cx="113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517 nm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D91BB13-7E75-0ED8-A9A2-D328F9E3022E}"/>
              </a:ext>
            </a:extLst>
          </p:cNvPr>
          <p:cNvSpPr/>
          <p:nvPr/>
        </p:nvSpPr>
        <p:spPr>
          <a:xfrm>
            <a:off x="2078387" y="1401799"/>
            <a:ext cx="3367098" cy="5641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DiThiophene</a:t>
            </a:r>
            <a:r>
              <a:rPr lang="en-US" dirty="0"/>
              <a:t> T2</a:t>
            </a:r>
            <a:endParaRPr lang="en-BE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1FCB65D-7F35-581F-46E7-8D984D91700B}"/>
              </a:ext>
            </a:extLst>
          </p:cNvPr>
          <p:cNvSpPr/>
          <p:nvPr/>
        </p:nvSpPr>
        <p:spPr>
          <a:xfrm>
            <a:off x="6162740" y="1401799"/>
            <a:ext cx="3367098" cy="5641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SexiThiophene</a:t>
            </a:r>
            <a:r>
              <a:rPr lang="en-US" dirty="0"/>
              <a:t> T6</a:t>
            </a:r>
            <a:endParaRPr lang="en-BE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ADFF21-5F49-D9AF-CAB4-8F9C98E81B0B}"/>
              </a:ext>
            </a:extLst>
          </p:cNvPr>
          <p:cNvSpPr txBox="1"/>
          <p:nvPr/>
        </p:nvSpPr>
        <p:spPr>
          <a:xfrm>
            <a:off x="2685520" y="6467527"/>
            <a:ext cx="1502280" cy="374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0,75 nm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235179-B652-4B61-7F8E-8D9D5D026016}"/>
              </a:ext>
            </a:extLst>
          </p:cNvPr>
          <p:cNvSpPr txBox="1"/>
          <p:nvPr/>
        </p:nvSpPr>
        <p:spPr>
          <a:xfrm>
            <a:off x="7158516" y="6352837"/>
            <a:ext cx="1502280" cy="374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2,2 nm</a:t>
            </a:r>
            <a:endParaRPr lang="en-BE" dirty="0">
              <a:solidFill>
                <a:schemeClr val="bg1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EC410A6-E1D3-3272-67D2-B30E00E8F161}"/>
              </a:ext>
            </a:extLst>
          </p:cNvPr>
          <p:cNvCxnSpPr>
            <a:cxnSpLocks/>
          </p:cNvCxnSpPr>
          <p:nvPr/>
        </p:nvCxnSpPr>
        <p:spPr>
          <a:xfrm>
            <a:off x="2627766" y="6381240"/>
            <a:ext cx="1869440" cy="0"/>
          </a:xfrm>
          <a:prstGeom prst="straightConnector1">
            <a:avLst/>
          </a:prstGeom>
          <a:ln w="19050">
            <a:solidFill>
              <a:schemeClr val="bg1"/>
            </a:solidFill>
            <a:prstDash val="lgDashDot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E7C79A7-FA60-D504-5E18-57B1CF435623}"/>
              </a:ext>
            </a:extLst>
          </p:cNvPr>
          <p:cNvCxnSpPr>
            <a:cxnSpLocks/>
          </p:cNvCxnSpPr>
          <p:nvPr/>
        </p:nvCxnSpPr>
        <p:spPr>
          <a:xfrm>
            <a:off x="6075580" y="6241717"/>
            <a:ext cx="3670654" cy="0"/>
          </a:xfrm>
          <a:prstGeom prst="straightConnector1">
            <a:avLst/>
          </a:prstGeom>
          <a:ln w="19050">
            <a:solidFill>
              <a:schemeClr val="bg1"/>
            </a:solidFill>
            <a:prstDash val="lgDashDot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33">
            <a:extLst>
              <a:ext uri="{FF2B5EF4-FFF2-40B4-BE49-F238E27FC236}">
                <a16:creationId xmlns:a16="http://schemas.microsoft.com/office/drawing/2014/main" id="{2FB8972F-3C01-7B9F-A3F8-455821C2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748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/>
          <a:stretch/>
        </p:blipFill>
        <p:spPr>
          <a:xfrm>
            <a:off x="-5899" y="4991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D90F5-F3E8-D510-7C88-7E3C4F303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114607"/>
          </a:xfrm>
        </p:spPr>
        <p:txBody>
          <a:bodyPr>
            <a:normAutofit fontScale="90000"/>
          </a:bodyPr>
          <a:lstStyle/>
          <a:p>
            <a:r>
              <a:rPr lang="en-US" dirty="0"/>
              <a:t>Gold Nanosphere // </a:t>
            </a:r>
            <a:r>
              <a:rPr lang="en-US" dirty="0" err="1"/>
              <a:t>OligoThiophenes</a:t>
            </a:r>
            <a:r>
              <a:rPr lang="en-US" dirty="0"/>
              <a:t> </a:t>
            </a: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8D53AB-A41D-602E-FAA4-1D9A9FE42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9427" y="3252230"/>
            <a:ext cx="3600000" cy="35939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4ACE45-FDDC-151E-E9C9-820DBEF95D01}"/>
              </a:ext>
            </a:extLst>
          </p:cNvPr>
          <p:cNvPicPr>
            <a:picLocks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5426" y="2507794"/>
            <a:ext cx="1077889" cy="1943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B0E82D-E62E-5CD1-8AB2-1255BB8EB0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61574" y="3252230"/>
            <a:ext cx="3600000" cy="35939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F97149-9F80-B354-9FDA-6AECC653F74B}"/>
              </a:ext>
            </a:extLst>
          </p:cNvPr>
          <p:cNvPicPr>
            <a:picLocks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451908" y="2513459"/>
            <a:ext cx="1055439" cy="1799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039B9E-1F81-10C0-329D-062CB3256DF2}"/>
              </a:ext>
            </a:extLst>
          </p:cNvPr>
          <p:cNvSpPr txBox="1"/>
          <p:nvPr/>
        </p:nvSpPr>
        <p:spPr>
          <a:xfrm>
            <a:off x="2570925" y="1529833"/>
            <a:ext cx="120607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Tangent</a:t>
            </a:r>
            <a:endParaRPr lang="en-BE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C07A06-9672-ADBE-6827-282B645EF0E5}"/>
              </a:ext>
            </a:extLst>
          </p:cNvPr>
          <p:cNvSpPr txBox="1"/>
          <p:nvPr/>
        </p:nvSpPr>
        <p:spPr>
          <a:xfrm>
            <a:off x="8428251" y="1570458"/>
            <a:ext cx="120607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Normal</a:t>
            </a:r>
            <a:endParaRPr lang="en-BE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35694C-634E-8E8F-AFD5-6188E3FC8F8B}"/>
              </a:ext>
            </a:extLst>
          </p:cNvPr>
          <p:cNvSpPr txBox="1"/>
          <p:nvPr/>
        </p:nvSpPr>
        <p:spPr>
          <a:xfrm>
            <a:off x="9821859" y="2425641"/>
            <a:ext cx="43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T</a:t>
            </a:r>
            <a:endParaRPr lang="en-BE" dirty="0">
              <a:solidFill>
                <a:srgbClr val="7030A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E2735BB-94E3-0E44-ED8B-406A4F5A068D}"/>
              </a:ext>
            </a:extLst>
          </p:cNvPr>
          <p:cNvSpPr txBox="1"/>
          <p:nvPr/>
        </p:nvSpPr>
        <p:spPr>
          <a:xfrm>
            <a:off x="11118167" y="2427259"/>
            <a:ext cx="43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N</a:t>
            </a:r>
            <a:endParaRPr lang="en-BE" dirty="0">
              <a:solidFill>
                <a:srgbClr val="7030A0"/>
              </a:solidFill>
            </a:endParaRPr>
          </a:p>
        </p:txBody>
      </p:sp>
      <p:pic>
        <p:nvPicPr>
          <p:cNvPr id="21" name="Picture 20" descr="A graph of a line graph&#10;&#10;Description automatically generated">
            <a:extLst>
              <a:ext uri="{FF2B5EF4-FFF2-40B4-BE49-F238E27FC236}">
                <a16:creationId xmlns:a16="http://schemas.microsoft.com/office/drawing/2014/main" id="{C0EFB6AC-39FC-5CAF-14D5-9958FF181E1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602" y="1815102"/>
            <a:ext cx="2683625" cy="2226436"/>
          </a:xfrm>
          <a:prstGeom prst="rect">
            <a:avLst/>
          </a:prstGeom>
        </p:spPr>
      </p:pic>
      <p:pic>
        <p:nvPicPr>
          <p:cNvPr id="29" name="Picture 28" descr="A graph of a line graph&#10;&#10;Description automatically generated">
            <a:extLst>
              <a:ext uri="{FF2B5EF4-FFF2-40B4-BE49-F238E27FC236}">
                <a16:creationId xmlns:a16="http://schemas.microsoft.com/office/drawing/2014/main" id="{FBC9AC3F-F2B0-5C5E-6FCD-5FF78DFF0F0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240" y="4411408"/>
            <a:ext cx="2738778" cy="2134515"/>
          </a:xfrm>
          <a:prstGeom prst="rect">
            <a:avLst/>
          </a:prstGeom>
        </p:spPr>
      </p:pic>
      <p:pic>
        <p:nvPicPr>
          <p:cNvPr id="31" name="Picture 30" descr="A graph of a line graph&#10;&#10;Description automatically generated">
            <a:extLst>
              <a:ext uri="{FF2B5EF4-FFF2-40B4-BE49-F238E27FC236}">
                <a16:creationId xmlns:a16="http://schemas.microsoft.com/office/drawing/2014/main" id="{92C258AB-1510-8614-DABF-66EE47DF51C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817" y="1815102"/>
            <a:ext cx="2683625" cy="222643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C4475B6-5D7D-121D-B4A1-FE510A0D7EF1}"/>
              </a:ext>
            </a:extLst>
          </p:cNvPr>
          <p:cNvSpPr txBox="1"/>
          <p:nvPr/>
        </p:nvSpPr>
        <p:spPr>
          <a:xfrm>
            <a:off x="4857166" y="4839280"/>
            <a:ext cx="43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N</a:t>
            </a:r>
            <a:endParaRPr lang="en-BE" dirty="0">
              <a:solidFill>
                <a:srgbClr val="7030A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6B2B62-C6F2-92DD-B7F3-4C4278D817A0}"/>
              </a:ext>
            </a:extLst>
          </p:cNvPr>
          <p:cNvSpPr txBox="1"/>
          <p:nvPr/>
        </p:nvSpPr>
        <p:spPr>
          <a:xfrm>
            <a:off x="4755102" y="2332841"/>
            <a:ext cx="43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T</a:t>
            </a:r>
            <a:endParaRPr lang="en-BE" dirty="0">
              <a:solidFill>
                <a:srgbClr val="7030A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CEE06C6-6140-1F1B-BE80-AE628091AD1C}"/>
              </a:ext>
            </a:extLst>
          </p:cNvPr>
          <p:cNvSpPr txBox="1"/>
          <p:nvPr/>
        </p:nvSpPr>
        <p:spPr>
          <a:xfrm>
            <a:off x="8024373" y="2289447"/>
            <a:ext cx="43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T</a:t>
            </a:r>
            <a:endParaRPr lang="en-BE" dirty="0">
              <a:solidFill>
                <a:srgbClr val="7030A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CDE57C-2FEB-30C5-86D5-5629D66580F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5692" y="4438981"/>
            <a:ext cx="2791775" cy="215116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A41175FD-DB96-4951-1DD7-9D790006DBB8}"/>
              </a:ext>
            </a:extLst>
          </p:cNvPr>
          <p:cNvSpPr txBox="1"/>
          <p:nvPr/>
        </p:nvSpPr>
        <p:spPr>
          <a:xfrm>
            <a:off x="8023741" y="4798061"/>
            <a:ext cx="43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N</a:t>
            </a:r>
            <a:endParaRPr lang="en-BE" dirty="0">
              <a:solidFill>
                <a:srgbClr val="7030A0"/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B9CD2ED-DF72-21BC-2877-D278A577A272}"/>
              </a:ext>
            </a:extLst>
          </p:cNvPr>
          <p:cNvSpPr/>
          <p:nvPr/>
        </p:nvSpPr>
        <p:spPr>
          <a:xfrm>
            <a:off x="3481493" y="1334347"/>
            <a:ext cx="1375673" cy="4757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T2</a:t>
            </a:r>
            <a:endParaRPr lang="en-BE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5E89F75-15BA-761F-8670-F87F4D95232F}"/>
              </a:ext>
            </a:extLst>
          </p:cNvPr>
          <p:cNvSpPr/>
          <p:nvPr/>
        </p:nvSpPr>
        <p:spPr>
          <a:xfrm>
            <a:off x="6670222" y="1343204"/>
            <a:ext cx="1375673" cy="4757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T6</a:t>
            </a:r>
            <a:endParaRPr lang="en-BE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CCACB1C-AAE9-54E4-C558-6728504BD2FE}"/>
              </a:ext>
            </a:extLst>
          </p:cNvPr>
          <p:cNvSpPr txBox="1"/>
          <p:nvPr/>
        </p:nvSpPr>
        <p:spPr>
          <a:xfrm>
            <a:off x="6231772" y="4515195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25% Error</a:t>
            </a:r>
            <a:endParaRPr lang="en-BE" dirty="0">
              <a:solidFill>
                <a:srgbClr val="00B05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CB3015A-51DB-6E2E-7F4C-FBFCA706F38E}"/>
              </a:ext>
            </a:extLst>
          </p:cNvPr>
          <p:cNvSpPr txBox="1"/>
          <p:nvPr/>
        </p:nvSpPr>
        <p:spPr>
          <a:xfrm>
            <a:off x="6317457" y="2052050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70% Error</a:t>
            </a:r>
            <a:endParaRPr lang="en-BE" dirty="0">
              <a:solidFill>
                <a:srgbClr val="FF000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44" name="Slide Number Placeholder 43">
            <a:extLst>
              <a:ext uri="{FF2B5EF4-FFF2-40B4-BE49-F238E27FC236}">
                <a16:creationId xmlns:a16="http://schemas.microsoft.com/office/drawing/2014/main" id="{120FF150-B7E5-37B1-798B-8607AD715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BE9B41C-3FB3-336D-A6A1-D46522F7796B}"/>
              </a:ext>
            </a:extLst>
          </p:cNvPr>
          <p:cNvSpPr txBox="1"/>
          <p:nvPr/>
        </p:nvSpPr>
        <p:spPr>
          <a:xfrm>
            <a:off x="3061653" y="1963509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20% Error</a:t>
            </a:r>
            <a:endParaRPr lang="en-BE" dirty="0">
              <a:solidFill>
                <a:srgbClr val="FF000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7A07706-AA87-19E4-753F-D16FD4EBC4CA}"/>
              </a:ext>
            </a:extLst>
          </p:cNvPr>
          <p:cNvSpPr txBox="1"/>
          <p:nvPr/>
        </p:nvSpPr>
        <p:spPr>
          <a:xfrm>
            <a:off x="3154996" y="4456737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15% Error</a:t>
            </a:r>
            <a:endParaRPr lang="en-BE" dirty="0">
              <a:solidFill>
                <a:srgbClr val="00B050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36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0.09726 -2.59259E-6 C 0.14075 -2.59259E-6 0.19453 -0.09953 0.19453 -0.18009 L 0.19453 -0.35995 " pathEditMode="relative" rAng="0" ptsTypes="AAAA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27" y="-180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C 0.03268 3.7037E-7 0.06276 -0.05995 0.08841 -0.07454 C 0.11367 -0.08935 0.13906 -0.0838 0.15312 -0.08889 C 0.16302 -0.08519 0.19609 -0.07546 0.19609 -0.09005 " pathEditMode="relative" rAng="0" ptsTypes="AAAA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5" y="-4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0.2862 -2.59259E-6 C 0.41406 -2.59259E-6 0.48138 -0.10162 0.5207 -0.16782 C 0.5461 -0.23495 0.5724 -0.29907 0.5724 -0.35879 " pathEditMode="relative" rAng="0" ptsTypes="AAAA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20" y="-1794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11111E-6 C 0.09531 -1.11111E-6 0.11953 -0.10717 0.21536 -0.13009 C 0.31119 -0.15301 0.575 -0.11898 0.575 -0.13796 C 0.575 -0.15208 0.57343 -0.07153 0.57343 -0.08588 " pathEditMode="relative" rAng="0" ptsTypes="AAAA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50" y="-699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3" grpId="0" animBg="1"/>
      <p:bldP spid="33" grpId="0"/>
      <p:bldP spid="35" grpId="0"/>
      <p:bldP spid="32" grpId="0"/>
      <p:bldP spid="34" grpId="0"/>
      <p:bldP spid="52" grpId="0"/>
      <p:bldP spid="27" grpId="0"/>
      <p:bldP spid="30" grpId="0" animBg="1"/>
      <p:bldP spid="36" grpId="0" animBg="1"/>
      <p:bldP spid="37" grpId="0"/>
      <p:bldP spid="39" grpId="0"/>
      <p:bldP spid="38" grpId="0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4F8F94-C18F-6985-8E9A-E3DA0DFD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102" y="2928644"/>
            <a:ext cx="3701797" cy="100071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Conclusion</a:t>
            </a:r>
            <a:endParaRPr lang="en-BE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EAEFB00-3449-0921-571D-58881764D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45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pic>
        <p:nvPicPr>
          <p:cNvPr id="1028" name="Picture 4" descr="Logo CÉCI">
            <a:extLst>
              <a:ext uri="{FF2B5EF4-FFF2-40B4-BE49-F238E27FC236}">
                <a16:creationId xmlns:a16="http://schemas.microsoft.com/office/drawing/2014/main" id="{AE73EC52-63C2-AB54-6E09-5875A7D06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483" y="4839183"/>
            <a:ext cx="1925837" cy="51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398FA01-094A-0D3D-3A2F-89223F88D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483" y="3857785"/>
            <a:ext cx="1925837" cy="66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E40DB2-1798-F87F-49F0-D777F2162F54}"/>
              </a:ext>
            </a:extLst>
          </p:cNvPr>
          <p:cNvSpPr txBox="1"/>
          <p:nvPr/>
        </p:nvSpPr>
        <p:spPr>
          <a:xfrm>
            <a:off x="8248805" y="5509855"/>
            <a:ext cx="394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Actions de Recherche </a:t>
            </a:r>
            <a:r>
              <a:rPr lang="en-US" dirty="0" err="1"/>
              <a:t>Concentrées</a:t>
            </a:r>
            <a:r>
              <a:rPr lang="en-US" dirty="0"/>
              <a:t> </a:t>
            </a:r>
            <a:r>
              <a:rPr lang="en-US" sz="1800" dirty="0">
                <a:latin typeface="+mj-lt"/>
              </a:rPr>
              <a:t>ARC-21/25</a:t>
            </a:r>
            <a:r>
              <a:rPr lang="en-US" dirty="0"/>
              <a:t> / UMONS2</a:t>
            </a:r>
            <a:endParaRPr lang="en-B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C3710B-91D3-8BB5-A36B-7D3933FAEE11}"/>
              </a:ext>
            </a:extLst>
          </p:cNvPr>
          <p:cNvSpPr txBox="1"/>
          <p:nvPr/>
        </p:nvSpPr>
        <p:spPr>
          <a:xfrm>
            <a:off x="1808480" y="751840"/>
            <a:ext cx="688294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 new method was introduced that offers full molecular rate enhancement calculation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Plasmons strongly enhance decay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Point-dipole approximation is very solid in describing the qualitative enhancement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quantitative aspect of the PDA starts to fail at the very proximity of plasmonic surfaces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sz="2000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050E9984-02B1-724C-09B3-8039D720B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663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4F8F94-C18F-6985-8E9A-E3DA0DFD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102" y="2928644"/>
            <a:ext cx="3701797" cy="10007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Prospective</a:t>
            </a:r>
            <a:endParaRPr lang="en-BE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DF07AB2-DED1-1760-945E-B0B8AE500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81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ogo CÉCI">
            <a:extLst>
              <a:ext uri="{FF2B5EF4-FFF2-40B4-BE49-F238E27FC236}">
                <a16:creationId xmlns:a16="http://schemas.microsoft.com/office/drawing/2014/main" id="{AE73EC52-63C2-AB54-6E09-5875A7D06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483" y="4734408"/>
            <a:ext cx="1925837" cy="51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398FA01-094A-0D3D-3A2F-89223F88D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483" y="3753010"/>
            <a:ext cx="1925837" cy="66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E40DB2-1798-F87F-49F0-D777F2162F54}"/>
              </a:ext>
            </a:extLst>
          </p:cNvPr>
          <p:cNvSpPr txBox="1"/>
          <p:nvPr/>
        </p:nvSpPr>
        <p:spPr>
          <a:xfrm>
            <a:off x="8248805" y="5405080"/>
            <a:ext cx="394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Actions de Recherche </a:t>
            </a:r>
            <a:r>
              <a:rPr lang="en-US" dirty="0" err="1"/>
              <a:t>Concentrées</a:t>
            </a:r>
            <a:r>
              <a:rPr lang="en-US" dirty="0"/>
              <a:t> </a:t>
            </a:r>
            <a:r>
              <a:rPr lang="en-US" sz="1800" dirty="0">
                <a:latin typeface="+mj-lt"/>
              </a:rPr>
              <a:t>ARC-21/25</a:t>
            </a:r>
            <a:r>
              <a:rPr lang="en-US" dirty="0"/>
              <a:t> / UMONS2</a:t>
            </a:r>
            <a:endParaRPr lang="en-B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C3710B-91D3-8BB5-A36B-7D3933FAEE11}"/>
              </a:ext>
            </a:extLst>
          </p:cNvPr>
          <p:cNvSpPr txBox="1"/>
          <p:nvPr/>
        </p:nvSpPr>
        <p:spPr>
          <a:xfrm>
            <a:off x="1808480" y="751840"/>
            <a:ext cx="688294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The study of forbidden transitions’ activation where the transition dipole moment is zero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Explain the failure of the PDA through multipolar expansion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Study multipolar interferences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Look out for patterns/rule of thumbs that can help us predict in advance whether the PDA will fail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E" sz="20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494330-C615-09E0-C247-AD3CD4A6A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514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ADBEDC-AFF0-25F6-B072-EE20C9B5D9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25"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A5F2D2-43B2-892B-0692-C2842FB877D2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480659" y="2263808"/>
            <a:ext cx="1486620" cy="2780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C89F9C-AFAC-FD5D-8F87-6E451D2DF9DD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0659" y="1362785"/>
            <a:ext cx="1486620" cy="2780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97072F-E7EB-1DB8-1ADA-0EFE922E89A9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416500" y="2224991"/>
            <a:ext cx="1486620" cy="2780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6B8E91-0899-208E-E592-55AFE5B11801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428820" y="2245118"/>
            <a:ext cx="1486620" cy="27804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E37A548-C047-A526-B0D7-0728E4D463D0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6601713" y="2244401"/>
            <a:ext cx="1486620" cy="27804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FD7325D-08F3-91B8-DC40-517BCB8E569D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6613845">
            <a:off x="5049433" y="2224991"/>
            <a:ext cx="1486620" cy="2780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8223818-F507-CFFC-3E4D-292D749BBDC8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7627193" y="2199527"/>
            <a:ext cx="1486620" cy="27804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70F7739-B5DE-E432-AB8D-9592D3B61F82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664799">
            <a:off x="7105411" y="2221401"/>
            <a:ext cx="1486620" cy="27804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A38384-1FE4-EAED-3EDB-7D91E82F5E60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295968" y="2227209"/>
            <a:ext cx="1486620" cy="278046"/>
          </a:xfrm>
          <a:prstGeom prst="rect">
            <a:avLst/>
          </a:prstGeom>
        </p:spPr>
      </p:pic>
      <p:pic>
        <p:nvPicPr>
          <p:cNvPr id="29" name="Picture 28" descr="A red and green balloons&#10;&#10;Description automatically generated">
            <a:extLst>
              <a:ext uri="{FF2B5EF4-FFF2-40B4-BE49-F238E27FC236}">
                <a16:creationId xmlns:a16="http://schemas.microsoft.com/office/drawing/2014/main" id="{9F0DB818-43D4-C57D-D207-B58FECEEA31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834" y="2162171"/>
            <a:ext cx="734272" cy="27804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4B39F0A-CD6B-CA33-9338-8FBFFFB76661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998691">
            <a:off x="5766236" y="2224991"/>
            <a:ext cx="1486620" cy="278046"/>
          </a:xfrm>
          <a:prstGeom prst="rect">
            <a:avLst/>
          </a:prstGeom>
        </p:spPr>
      </p:pic>
      <p:pic>
        <p:nvPicPr>
          <p:cNvPr id="31" name="Picture 30" descr="A red and green balloons&#10;&#10;Description automatically generated">
            <a:extLst>
              <a:ext uri="{FF2B5EF4-FFF2-40B4-BE49-F238E27FC236}">
                <a16:creationId xmlns:a16="http://schemas.microsoft.com/office/drawing/2014/main" id="{8C3F0768-725A-0019-8520-49E89CE1FBC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092" y="2390768"/>
            <a:ext cx="734272" cy="27804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E087150-4608-F9AF-033B-BE3790E0A5F9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754996" y="4883311"/>
            <a:ext cx="1486620" cy="27804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7B93139-A425-0BE1-5F5E-0AC1A8DFE145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638112" y="4605543"/>
            <a:ext cx="1486620" cy="278046"/>
          </a:xfrm>
          <a:prstGeom prst="rect">
            <a:avLst/>
          </a:prstGeom>
        </p:spPr>
      </p:pic>
      <p:pic>
        <p:nvPicPr>
          <p:cNvPr id="35" name="Picture 34" descr="A red and green balloons&#10;&#10;Description automatically generated">
            <a:extLst>
              <a:ext uri="{FF2B5EF4-FFF2-40B4-BE49-F238E27FC236}">
                <a16:creationId xmlns:a16="http://schemas.microsoft.com/office/drawing/2014/main" id="{7FE391AD-DFA9-3C11-570D-D4F0813755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70049">
            <a:off x="9157857" y="1955028"/>
            <a:ext cx="734272" cy="278046"/>
          </a:xfrm>
          <a:prstGeom prst="rect">
            <a:avLst/>
          </a:prstGeom>
        </p:spPr>
      </p:pic>
      <p:pic>
        <p:nvPicPr>
          <p:cNvPr id="36" name="Picture 35" descr="A red and green balloons&#10;&#10;Description automatically generated">
            <a:extLst>
              <a:ext uri="{FF2B5EF4-FFF2-40B4-BE49-F238E27FC236}">
                <a16:creationId xmlns:a16="http://schemas.microsoft.com/office/drawing/2014/main" id="{0836E7F3-9589-CFE0-B8EC-9E7EF63119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7125">
            <a:off x="9171836" y="2671450"/>
            <a:ext cx="734272" cy="278046"/>
          </a:xfrm>
          <a:prstGeom prst="rect">
            <a:avLst/>
          </a:prstGeom>
        </p:spPr>
      </p:pic>
      <p:pic>
        <p:nvPicPr>
          <p:cNvPr id="37" name="Picture 36" descr="A red and green balloons&#10;&#10;Description automatically generated">
            <a:extLst>
              <a:ext uri="{FF2B5EF4-FFF2-40B4-BE49-F238E27FC236}">
                <a16:creationId xmlns:a16="http://schemas.microsoft.com/office/drawing/2014/main" id="{CC44FAC1-CDDF-92CB-D8B9-C8CD47E2C1D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7125">
            <a:off x="3629571" y="3925714"/>
            <a:ext cx="734272" cy="278046"/>
          </a:xfrm>
          <a:prstGeom prst="rect">
            <a:avLst/>
          </a:prstGeom>
        </p:spPr>
      </p:pic>
      <p:pic>
        <p:nvPicPr>
          <p:cNvPr id="38" name="Picture 37" descr="A red and green balloons&#10;&#10;Description automatically generated">
            <a:extLst>
              <a:ext uri="{FF2B5EF4-FFF2-40B4-BE49-F238E27FC236}">
                <a16:creationId xmlns:a16="http://schemas.microsoft.com/office/drawing/2014/main" id="{3C3B93E6-79F6-DF5E-AFE7-8EDC9AF69E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0831">
            <a:off x="4685127" y="3862233"/>
            <a:ext cx="734272" cy="278046"/>
          </a:xfrm>
          <a:prstGeom prst="rect">
            <a:avLst/>
          </a:prstGeom>
        </p:spPr>
      </p:pic>
      <p:pic>
        <p:nvPicPr>
          <p:cNvPr id="39" name="Picture 38" descr="A red and green balloons&#10;&#10;Description automatically generated">
            <a:extLst>
              <a:ext uri="{FF2B5EF4-FFF2-40B4-BE49-F238E27FC236}">
                <a16:creationId xmlns:a16="http://schemas.microsoft.com/office/drawing/2014/main" id="{C750181B-434A-6338-0409-20046C32941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818" y="5209830"/>
            <a:ext cx="734272" cy="278046"/>
          </a:xfrm>
          <a:prstGeom prst="rect">
            <a:avLst/>
          </a:prstGeom>
        </p:spPr>
      </p:pic>
      <p:pic>
        <p:nvPicPr>
          <p:cNvPr id="40" name="Picture 39" descr="A red and green balloons&#10;&#10;Description automatically generated">
            <a:extLst>
              <a:ext uri="{FF2B5EF4-FFF2-40B4-BE49-F238E27FC236}">
                <a16:creationId xmlns:a16="http://schemas.microsoft.com/office/drawing/2014/main" id="{41DCD358-804F-2A72-5D19-765B87DD469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666" y="3993062"/>
            <a:ext cx="734272" cy="27804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AAE9999-24B7-2799-7DA1-8D7594002762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073217" y="4597349"/>
            <a:ext cx="1486620" cy="27804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4588091A-3F3C-5A4A-BA10-AE431B667ABA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7681803" y="4632690"/>
            <a:ext cx="1486620" cy="27804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E7F0DD6-AF1C-0FDA-1A92-CDAA9E0FF069}"/>
              </a:ext>
            </a:extLst>
          </p:cNvPr>
          <p:cNvPicPr>
            <a:picLocks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6055266" y="4632690"/>
            <a:ext cx="1486620" cy="278046"/>
          </a:xfrm>
          <a:prstGeom prst="rect">
            <a:avLst/>
          </a:prstGeom>
        </p:spPr>
      </p:pic>
      <p:pic>
        <p:nvPicPr>
          <p:cNvPr id="44" name="Picture 43" descr="A red and green balloons&#10;&#10;Description automatically generated">
            <a:extLst>
              <a:ext uri="{FF2B5EF4-FFF2-40B4-BE49-F238E27FC236}">
                <a16:creationId xmlns:a16="http://schemas.microsoft.com/office/drawing/2014/main" id="{BD80C851-15AF-4D0C-6119-8A405DB64CD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388" y="5201636"/>
            <a:ext cx="734272" cy="278046"/>
          </a:xfrm>
          <a:prstGeom prst="rect">
            <a:avLst/>
          </a:prstGeom>
        </p:spPr>
      </p:pic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8B818292-3C75-69D8-49E8-4CEB7A5DC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22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Tm="5000">
        <p15:prstTrans prst="curtains"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3057" y="1151"/>
            <a:ext cx="12191998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78111F7-E19C-B713-C50E-3C0517539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7261453" cy="1088348"/>
          </a:xfrm>
        </p:spPr>
        <p:txBody>
          <a:bodyPr/>
          <a:lstStyle/>
          <a:p>
            <a:r>
              <a:rPr lang="en-US" dirty="0"/>
              <a:t>Spontaneous emission</a:t>
            </a:r>
            <a:endParaRPr lang="en-B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55C950-FCB7-89C0-8FD8-31FD7372680A}"/>
              </a:ext>
            </a:extLst>
          </p:cNvPr>
          <p:cNvCxnSpPr/>
          <p:nvPr/>
        </p:nvCxnSpPr>
        <p:spPr>
          <a:xfrm>
            <a:off x="3657600" y="2720975"/>
            <a:ext cx="29591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A215A88-BDD4-7456-11C1-3F52D6623C8E}"/>
              </a:ext>
            </a:extLst>
          </p:cNvPr>
          <p:cNvCxnSpPr/>
          <p:nvPr/>
        </p:nvCxnSpPr>
        <p:spPr>
          <a:xfrm>
            <a:off x="3657600" y="4479925"/>
            <a:ext cx="29591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5CE97D36-F16E-96C8-8520-ED642596B27B}"/>
              </a:ext>
            </a:extLst>
          </p:cNvPr>
          <p:cNvSpPr txBox="1"/>
          <p:nvPr/>
        </p:nvSpPr>
        <p:spPr>
          <a:xfrm>
            <a:off x="7004528" y="5724525"/>
            <a:ext cx="2120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Electromagnetic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Vacuum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Density of States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1AFB24E-68BC-B570-15C5-D452F4C0B44B}"/>
              </a:ext>
            </a:extLst>
          </p:cNvPr>
          <p:cNvSpPr txBox="1"/>
          <p:nvPr/>
        </p:nvSpPr>
        <p:spPr>
          <a:xfrm>
            <a:off x="4076700" y="4797425"/>
            <a:ext cx="2120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Matter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Two level system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67AEA4-925B-E553-76B8-398F2F99FF24}"/>
              </a:ext>
            </a:extLst>
          </p:cNvPr>
          <p:cNvSpPr txBox="1"/>
          <p:nvPr/>
        </p:nvSpPr>
        <p:spPr>
          <a:xfrm>
            <a:off x="1643737" y="4295259"/>
            <a:ext cx="212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Final state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1BCCCD-9C69-1E15-3062-7078E069A171}"/>
              </a:ext>
            </a:extLst>
          </p:cNvPr>
          <p:cNvSpPr txBox="1"/>
          <p:nvPr/>
        </p:nvSpPr>
        <p:spPr>
          <a:xfrm>
            <a:off x="1643737" y="2536309"/>
            <a:ext cx="212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Initial state</a:t>
            </a:r>
            <a:endParaRPr lang="en-BE" dirty="0">
              <a:solidFill>
                <a:schemeClr val="bg1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D04FC7CD-1EEC-9FD9-C2A2-44DC0815B7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" b="7254"/>
          <a:stretch/>
        </p:blipFill>
        <p:spPr>
          <a:xfrm>
            <a:off x="5775001" y="2781480"/>
            <a:ext cx="1893102" cy="1116952"/>
          </a:xfrm>
          <a:prstGeom prst="rect">
            <a:avLst/>
          </a:prstGeom>
        </p:spPr>
      </p:pic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F149C474-AD6C-5706-23CB-E980DFAB8455}"/>
              </a:ext>
            </a:extLst>
          </p:cNvPr>
          <p:cNvCxnSpPr>
            <a:cxnSpLocks/>
          </p:cNvCxnSpPr>
          <p:nvPr/>
        </p:nvCxnSpPr>
        <p:spPr>
          <a:xfrm>
            <a:off x="5029084" y="3030788"/>
            <a:ext cx="0" cy="10411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40F605C5-F49B-118F-9751-6335D7F99A78}"/>
              </a:ext>
            </a:extLst>
          </p:cNvPr>
          <p:cNvSpPr txBox="1"/>
          <p:nvPr/>
        </p:nvSpPr>
        <p:spPr>
          <a:xfrm>
            <a:off x="170759" y="454194"/>
            <a:ext cx="38219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</a:rPr>
              <a:t>Enhanced</a:t>
            </a:r>
            <a:endParaRPr lang="en-BE" sz="6000" dirty="0">
              <a:solidFill>
                <a:srgbClr val="FFC000"/>
              </a:solidFill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A04E1230-8C1A-4649-64E7-2331D95DD17E}"/>
              </a:ext>
            </a:extLst>
          </p:cNvPr>
          <p:cNvSpPr txBox="1"/>
          <p:nvPr/>
        </p:nvSpPr>
        <p:spPr>
          <a:xfrm>
            <a:off x="10772594" y="454194"/>
            <a:ext cx="8347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C000"/>
                </a:solidFill>
              </a:rPr>
              <a:t>?</a:t>
            </a:r>
            <a:endParaRPr lang="en-BE" sz="6000" dirty="0">
              <a:solidFill>
                <a:srgbClr val="FFC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D53450-62BD-A93A-605A-A35797DD6395}"/>
              </a:ext>
            </a:extLst>
          </p:cNvPr>
          <p:cNvSpPr txBox="1"/>
          <p:nvPr/>
        </p:nvSpPr>
        <p:spPr>
          <a:xfrm>
            <a:off x="10591070" y="2275587"/>
            <a:ext cx="1386826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70C0"/>
                </a:solidFill>
              </a:rPr>
              <a:t>Plasmons</a:t>
            </a:r>
            <a:endParaRPr lang="en-BE" sz="2000" dirty="0">
              <a:solidFill>
                <a:srgbClr val="0070C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79FD70-55E3-73A6-4028-09C35517E256}"/>
              </a:ext>
            </a:extLst>
          </p:cNvPr>
          <p:cNvSpPr/>
          <p:nvPr/>
        </p:nvSpPr>
        <p:spPr>
          <a:xfrm>
            <a:off x="7784142" y="1923059"/>
            <a:ext cx="579457" cy="3821004"/>
          </a:xfrm>
          <a:prstGeom prst="rect">
            <a:avLst/>
          </a:prstGeom>
          <a:gradFill>
            <a:gsLst>
              <a:gs pos="100000">
                <a:schemeClr val="tx1">
                  <a:lumMod val="95000"/>
                </a:schemeClr>
              </a:gs>
              <a:gs pos="0">
                <a:schemeClr val="tx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3" name="Picture 2" descr="A blue and yellow blobs&#10;&#10;Description automatically generated">
            <a:extLst>
              <a:ext uri="{FF2B5EF4-FFF2-40B4-BE49-F238E27FC236}">
                <a16:creationId xmlns:a16="http://schemas.microsoft.com/office/drawing/2014/main" id="{EBB738BA-79F1-0A1E-7649-B374790F8C7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0130">
            <a:off x="4651983" y="2495947"/>
            <a:ext cx="764520" cy="48543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5F10FC38-6AAC-ACC5-03C7-E4272F52F043}"/>
              </a:ext>
            </a:extLst>
          </p:cNvPr>
          <p:cNvSpPr>
            <a:spLocks noChangeAspect="1"/>
          </p:cNvSpPr>
          <p:nvPr/>
        </p:nvSpPr>
        <p:spPr>
          <a:xfrm>
            <a:off x="8016639" y="3789138"/>
            <a:ext cx="116770" cy="116770"/>
          </a:xfrm>
          <a:prstGeom prst="ellipse">
            <a:avLst/>
          </a:prstGeom>
          <a:solidFill>
            <a:srgbClr val="7CB27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2087C56-7F77-C405-8771-85F3241E63A7}"/>
              </a:ext>
            </a:extLst>
          </p:cNvPr>
          <p:cNvSpPr/>
          <p:nvPr/>
        </p:nvSpPr>
        <p:spPr>
          <a:xfrm>
            <a:off x="8883129" y="1923059"/>
            <a:ext cx="579457" cy="3821004"/>
          </a:xfrm>
          <a:prstGeom prst="rect">
            <a:avLst/>
          </a:prstGeom>
          <a:gradFill>
            <a:gsLst>
              <a:gs pos="33022">
                <a:schemeClr val="tx1">
                  <a:lumMod val="75000"/>
                </a:schemeClr>
              </a:gs>
              <a:gs pos="900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  <a:gs pos="19000">
                <a:schemeClr val="bg1">
                  <a:lumMod val="50000"/>
                  <a:lumOff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5C773B8-A97B-81FB-33F3-FDF09DA2442D}"/>
              </a:ext>
            </a:extLst>
          </p:cNvPr>
          <p:cNvSpPr/>
          <p:nvPr/>
        </p:nvSpPr>
        <p:spPr>
          <a:xfrm>
            <a:off x="9977718" y="1923059"/>
            <a:ext cx="579457" cy="3821004"/>
          </a:xfrm>
          <a:prstGeom prst="rect">
            <a:avLst/>
          </a:prstGeom>
          <a:gradFill>
            <a:gsLst>
              <a:gs pos="100000">
                <a:schemeClr val="tx1">
                  <a:lumMod val="95000"/>
                </a:schemeClr>
              </a:gs>
              <a:gs pos="1942">
                <a:schemeClr val="tx1"/>
              </a:gs>
              <a:gs pos="38858">
                <a:schemeClr val="tx1">
                  <a:lumMod val="75000"/>
                </a:schemeClr>
              </a:gs>
              <a:gs pos="69928">
                <a:schemeClr val="tx1"/>
              </a:gs>
              <a:gs pos="88000">
                <a:schemeClr val="tx1">
                  <a:lumMod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7000BF11-DF30-4212-A3FC-F30F2A9C9609}"/>
              </a:ext>
            </a:extLst>
          </p:cNvPr>
          <p:cNvCxnSpPr>
            <a:cxnSpLocks/>
          </p:cNvCxnSpPr>
          <p:nvPr/>
        </p:nvCxnSpPr>
        <p:spPr>
          <a:xfrm>
            <a:off x="8879840" y="2675697"/>
            <a:ext cx="579600" cy="0"/>
          </a:xfrm>
          <a:prstGeom prst="line">
            <a:avLst/>
          </a:prstGeom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2DAB550-E17E-2639-D871-D95311DAA066}"/>
              </a:ext>
            </a:extLst>
          </p:cNvPr>
          <p:cNvCxnSpPr>
            <a:cxnSpLocks/>
          </p:cNvCxnSpPr>
          <p:nvPr/>
        </p:nvCxnSpPr>
        <p:spPr>
          <a:xfrm>
            <a:off x="8879840" y="3813075"/>
            <a:ext cx="579600" cy="0"/>
          </a:xfrm>
          <a:prstGeom prst="line">
            <a:avLst/>
          </a:prstGeom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5406AFA-BAA2-02FC-3180-D719A2954802}"/>
              </a:ext>
            </a:extLst>
          </p:cNvPr>
          <p:cNvCxnSpPr>
            <a:cxnSpLocks/>
          </p:cNvCxnSpPr>
          <p:nvPr/>
        </p:nvCxnSpPr>
        <p:spPr>
          <a:xfrm>
            <a:off x="9974429" y="5251441"/>
            <a:ext cx="579600" cy="0"/>
          </a:xfrm>
          <a:prstGeom prst="line">
            <a:avLst/>
          </a:prstGeom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C6F856A-FA87-37E1-195F-DC6D2B3165FC}"/>
              </a:ext>
            </a:extLst>
          </p:cNvPr>
          <p:cNvCxnSpPr>
            <a:cxnSpLocks/>
          </p:cNvCxnSpPr>
          <p:nvPr/>
        </p:nvCxnSpPr>
        <p:spPr>
          <a:xfrm>
            <a:off x="9974429" y="3351521"/>
            <a:ext cx="5796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0D2C0B93-D4C3-293C-A98A-D48989502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14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44444E-6 L -6.25E-7 0.25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0092 L 0.27734 -0.00092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6" grpId="0"/>
      <p:bldP spid="132" grpId="0"/>
      <p:bldP spid="133" grpId="0"/>
      <p:bldP spid="4" grpId="0" animBg="1"/>
      <p:bldP spid="6" grpId="0" animBg="1"/>
      <p:bldP spid="2" grpId="0" animBg="1"/>
      <p:bldP spid="77" grpId="0" animBg="1"/>
      <p:bldP spid="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/>
          <a:stretch/>
        </p:blipFill>
        <p:spPr>
          <a:xfrm>
            <a:off x="-5899" y="4991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id="{92B5801F-93AF-311B-D6EA-79FDF934F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114607"/>
          </a:xfrm>
        </p:spPr>
        <p:txBody>
          <a:bodyPr/>
          <a:lstStyle/>
          <a:p>
            <a:r>
              <a:rPr lang="en-US" dirty="0"/>
              <a:t>Decay Rate: In Vacuum</a:t>
            </a:r>
            <a:endParaRPr lang="en-BE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32BCAA2-ABC6-7C93-8A74-7822BB827A20}"/>
              </a:ext>
            </a:extLst>
          </p:cNvPr>
          <p:cNvGrpSpPr/>
          <p:nvPr/>
        </p:nvGrpSpPr>
        <p:grpSpPr>
          <a:xfrm>
            <a:off x="1288000" y="1710540"/>
            <a:ext cx="3447419" cy="2210077"/>
            <a:chOff x="1288000" y="1710540"/>
            <a:chExt cx="3447419" cy="22100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4D8F52AA-1833-88D3-32FD-365D108CCAD9}"/>
                    </a:ext>
                  </a:extLst>
                </p:cNvPr>
                <p:cNvSpPr txBox="1"/>
                <p:nvPr/>
              </p:nvSpPr>
              <p:spPr>
                <a:xfrm>
                  <a:off x="1288000" y="1710540"/>
                  <a:ext cx="3447419" cy="61555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𝛤</m:t>
                        </m:r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sSup>
                          <m:sSupPr>
                            <m:ctrlPr>
                              <a:rPr lang="en-US" sz="4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40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US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e>
                                    <m:r>
                                      <a:rPr lang="en-US" sz="40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  <m:r>
                                      <a:rPr lang="en-US" sz="4000" i="1" baseline="-2500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𝑖𝑛𝑡</m:t>
                                    </m:r>
                                  </m:e>
                                  <m:e>
                                    <m:r>
                                      <a:rPr lang="en-US" sz="4000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sz="4000" b="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4D8F52AA-1833-88D3-32FD-365D108CCA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88000" y="1710540"/>
                  <a:ext cx="3447419" cy="61555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5" name="Connector: Curved 84">
              <a:extLst>
                <a:ext uri="{FF2B5EF4-FFF2-40B4-BE49-F238E27FC236}">
                  <a16:creationId xmlns:a16="http://schemas.microsoft.com/office/drawing/2014/main" id="{99F4A5B4-436C-F0FC-9604-EDA35C86FAFD}"/>
                </a:ext>
              </a:extLst>
            </p:cNvPr>
            <p:cNvCxnSpPr>
              <a:cxnSpLocks/>
            </p:cNvCxnSpPr>
            <p:nvPr/>
          </p:nvCxnSpPr>
          <p:spPr>
            <a:xfrm>
              <a:off x="1677507" y="2862987"/>
              <a:ext cx="1433212" cy="674244"/>
            </a:xfrm>
            <a:prstGeom prst="curved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6778E9FA-C3C8-A60D-CACE-2345D7FED52C}"/>
                    </a:ext>
                  </a:extLst>
                </p:cNvPr>
                <p:cNvSpPr txBox="1"/>
                <p:nvPr/>
              </p:nvSpPr>
              <p:spPr>
                <a:xfrm>
                  <a:off x="3195391" y="3177785"/>
                  <a:ext cx="1070263" cy="7428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BE" sz="4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BE" sz="4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ⅇ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acc>
                              <m:accPr>
                                <m:chr m:val="⃗"/>
                                <m:ctrlPr>
                                  <a:rPr lang="en-BE" sz="40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BE" sz="40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acc>
                            <m:r>
                              <a:rPr lang="en-BE" sz="4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⋅</m:t>
                            </m:r>
                            <m:acc>
                              <m:accPr>
                                <m:chr m:val="⃗"/>
                                <m:ctrlPr>
                                  <a:rPr lang="en-BE" sz="40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BE" sz="40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sup>
                        </m:sSup>
                      </m:oMath>
                    </m:oMathPara>
                  </a14:m>
                  <a:endParaRPr lang="en-BE" sz="4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6778E9FA-C3C8-A60D-CACE-2345D7FED5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5391" y="3177785"/>
                  <a:ext cx="1070263" cy="7428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AFBFF82-01CF-64F9-7E07-10EE2D699D49}"/>
              </a:ext>
            </a:extLst>
          </p:cNvPr>
          <p:cNvGrpSpPr/>
          <p:nvPr/>
        </p:nvGrpSpPr>
        <p:grpSpPr>
          <a:xfrm>
            <a:off x="3579092" y="2500336"/>
            <a:ext cx="8467766" cy="2040316"/>
            <a:chOff x="1244851" y="3461959"/>
            <a:chExt cx="8467766" cy="204031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7A274B17-CF3E-0DAB-2C13-58793B4FBC09}"/>
                </a:ext>
              </a:extLst>
            </p:cNvPr>
            <p:cNvGrpSpPr/>
            <p:nvPr/>
          </p:nvGrpSpPr>
          <p:grpSpPr>
            <a:xfrm>
              <a:off x="1244851" y="3639821"/>
              <a:ext cx="8467766" cy="1862454"/>
              <a:chOff x="423866" y="2017396"/>
              <a:chExt cx="8467766" cy="1862454"/>
            </a:xfrm>
          </p:grpSpPr>
          <p:pic>
            <p:nvPicPr>
              <p:cNvPr id="68" name="Picture 67" descr="A black background with a black square&#10;&#10;Description automatically generated with medium confidence">
                <a:extLst>
                  <a:ext uri="{FF2B5EF4-FFF2-40B4-BE49-F238E27FC236}">
                    <a16:creationId xmlns:a16="http://schemas.microsoft.com/office/drawing/2014/main" id="{A0B2918D-1A9E-6B1F-42B8-1E59E5439C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" t="31621" r="49285" b="36992"/>
              <a:stretch/>
            </p:blipFill>
            <p:spPr>
              <a:xfrm>
                <a:off x="423866" y="2216150"/>
                <a:ext cx="8467766" cy="1663700"/>
              </a:xfrm>
              <a:prstGeom prst="rect">
                <a:avLst/>
              </a:prstGeom>
            </p:spPr>
          </p:pic>
          <p:pic>
            <p:nvPicPr>
              <p:cNvPr id="69" name="Picture 68" descr="A blue and yellow blobs&#10;&#10;Description automatically generated">
                <a:extLst>
                  <a:ext uri="{FF2B5EF4-FFF2-40B4-BE49-F238E27FC236}">
                    <a16:creationId xmlns:a16="http://schemas.microsoft.com/office/drawing/2014/main" id="{BD097D45-62A5-9A80-8F57-5EF3385F41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795764">
                <a:off x="2451672" y="2993100"/>
                <a:ext cx="382942" cy="243151"/>
              </a:xfrm>
              <a:prstGeom prst="rect">
                <a:avLst/>
              </a:prstGeom>
            </p:spPr>
          </p:pic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F2790BE8-395B-F06B-AB4D-99846E7A4C2C}"/>
                  </a:ext>
                </a:extLst>
              </p:cNvPr>
              <p:cNvCxnSpPr/>
              <p:nvPr/>
            </p:nvCxnSpPr>
            <p:spPr>
              <a:xfrm>
                <a:off x="2428704" y="2405925"/>
                <a:ext cx="0" cy="1092200"/>
              </a:xfrm>
              <a:prstGeom prst="line">
                <a:avLst/>
              </a:prstGeom>
              <a:ln>
                <a:solidFill>
                  <a:srgbClr val="C00000"/>
                </a:solidFill>
                <a:prstDash val="lgDashDot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2D5314C3-8257-5B15-484A-374CD88B1941}"/>
                  </a:ext>
                </a:extLst>
              </p:cNvPr>
              <p:cNvCxnSpPr/>
              <p:nvPr/>
            </p:nvCxnSpPr>
            <p:spPr>
              <a:xfrm>
                <a:off x="2857582" y="2405925"/>
                <a:ext cx="0" cy="1092200"/>
              </a:xfrm>
              <a:prstGeom prst="line">
                <a:avLst/>
              </a:prstGeom>
              <a:ln>
                <a:solidFill>
                  <a:srgbClr val="C00000"/>
                </a:solidFill>
                <a:prstDash val="lgDashDot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pic>
            <p:nvPicPr>
              <p:cNvPr id="72" name="Graphic 71" descr="Arrow: Clockwise curve with solid fill">
                <a:extLst>
                  <a:ext uri="{FF2B5EF4-FFF2-40B4-BE49-F238E27FC236}">
                    <a16:creationId xmlns:a16="http://schemas.microsoft.com/office/drawing/2014/main" id="{0BD9A820-3531-3254-3CF5-2AC3A064AD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 rot="4862499">
                <a:off x="2610457" y="2061632"/>
                <a:ext cx="914400" cy="914400"/>
              </a:xfrm>
              <a:prstGeom prst="rect">
                <a:avLst/>
              </a:prstGeom>
            </p:spPr>
          </p:pic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A58AD8AF-DEC3-FB6F-90B3-F918B20192E4}"/>
                  </a:ext>
                </a:extLst>
              </p:cNvPr>
              <p:cNvSpPr txBox="1"/>
              <p:nvPr/>
            </p:nvSpPr>
            <p:spPr>
              <a:xfrm>
                <a:off x="3283653" y="2017396"/>
                <a:ext cx="2006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</a:rPr>
                  <a:t>Approximately constant</a:t>
                </a:r>
              </a:p>
            </p:txBody>
          </p:sp>
        </p:grp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E65089A8-9661-E8F0-9E1A-9809B131B768}"/>
                </a:ext>
              </a:extLst>
            </p:cNvPr>
            <p:cNvCxnSpPr/>
            <p:nvPr/>
          </p:nvCxnSpPr>
          <p:spPr>
            <a:xfrm flipV="1">
              <a:off x="5469185" y="5245740"/>
              <a:ext cx="4098675" cy="66675"/>
            </a:xfrm>
            <a:prstGeom prst="straightConnector1">
              <a:avLst/>
            </a:prstGeom>
            <a:ln w="76200">
              <a:solidFill>
                <a:srgbClr val="00B050"/>
              </a:solidFill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AA22656-949B-16C9-AB68-4BA0881B5B96}"/>
                </a:ext>
              </a:extLst>
            </p:cNvPr>
            <p:cNvSpPr txBox="1"/>
            <p:nvPr/>
          </p:nvSpPr>
          <p:spPr>
            <a:xfrm>
              <a:off x="6795417" y="4850185"/>
              <a:ext cx="1462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92D050"/>
                  </a:solidFill>
                </a:rPr>
                <a:t>550 nm</a:t>
              </a:r>
              <a:endParaRPr lang="en-BE" dirty="0">
                <a:solidFill>
                  <a:srgbClr val="92D050"/>
                </a:solidFill>
              </a:endParaRPr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9B553FBB-6DDC-62D3-8537-67182A70DEB9}"/>
                </a:ext>
              </a:extLst>
            </p:cNvPr>
            <p:cNvCxnSpPr/>
            <p:nvPr/>
          </p:nvCxnSpPr>
          <p:spPr>
            <a:xfrm>
              <a:off x="3253189" y="3871357"/>
              <a:ext cx="428878" cy="0"/>
            </a:xfrm>
            <a:prstGeom prst="straightConnector1">
              <a:avLst/>
            </a:prstGeom>
            <a:ln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26461396-0453-D90E-800E-152CBAFB2D17}"/>
                </a:ext>
              </a:extLst>
            </p:cNvPr>
            <p:cNvSpPr txBox="1"/>
            <p:nvPr/>
          </p:nvSpPr>
          <p:spPr>
            <a:xfrm>
              <a:off x="3078365" y="3461959"/>
              <a:ext cx="7715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C00000"/>
                  </a:solidFill>
                </a:rPr>
                <a:t>2 nm</a:t>
              </a:r>
              <a:endParaRPr lang="en-BE" dirty="0">
                <a:solidFill>
                  <a:srgbClr val="C0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7837FB93-47B0-F7DA-5FED-72D797CAC347}"/>
                    </a:ext>
                  </a:extLst>
                </p:cNvPr>
                <p:cNvSpPr txBox="1"/>
                <p:nvPr/>
              </p:nvSpPr>
              <p:spPr>
                <a:xfrm>
                  <a:off x="4669799" y="4226790"/>
                  <a:ext cx="1495814" cy="5162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⃗"/>
                            <m:ctrlPr>
                              <a:rPr lang="en-BE" sz="2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BE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acc>
                        <m:r>
                          <a:rPr lang="en-BE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acc>
                          <m:accPr>
                            <m:chr m:val="⃗"/>
                            <m:ctrlPr>
                              <a:rPr lang="en-BE" sz="2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BE" sz="2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~0)</m:t>
                        </m:r>
                      </m:oMath>
                    </m:oMathPara>
                  </a14:m>
                  <a:endParaRPr lang="en-BE" sz="2400" dirty="0"/>
                </a:p>
              </p:txBody>
            </p:sp>
          </mc:Choice>
          <mc:Fallback xmlns="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7837FB93-47B0-F7DA-5FED-72D797CAC3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9799" y="4226790"/>
                  <a:ext cx="1495814" cy="5162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EF3BCF-EA43-CC53-6108-D77F391488F6}"/>
                  </a:ext>
                </a:extLst>
              </p:cNvPr>
              <p:cNvSpPr txBox="1"/>
              <p:nvPr/>
            </p:nvSpPr>
            <p:spPr>
              <a:xfrm>
                <a:off x="2927795" y="4918593"/>
                <a:ext cx="6067623" cy="1431097"/>
              </a:xfrm>
              <a:prstGeom prst="rect">
                <a:avLst/>
              </a:prstGeom>
              <a:solidFill>
                <a:srgbClr val="FFC000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𝛤</m:t>
                    </m:r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sSup>
                      <m:sSupPr>
                        <m:ctrlPr>
                          <a:rPr lang="en-US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⟨"/>
                                <m:endChr m:val="⟩"/>
                                <m:ctrlPr>
                                  <a:rPr lang="en-US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44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4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</m:acc>
                                <m:r>
                                  <a:rPr lang="en-US" sz="44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a:rPr lang="en-US" sz="4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4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4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44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4400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4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𝑖𝑓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4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BE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EF3BCF-EA43-CC53-6108-D77F39148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795" y="4918593"/>
                <a:ext cx="6067623" cy="14310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A0DA800C-11A0-5A4A-0B5C-97F7C286DEBC}"/>
              </a:ext>
            </a:extLst>
          </p:cNvPr>
          <p:cNvGrpSpPr/>
          <p:nvPr/>
        </p:nvGrpSpPr>
        <p:grpSpPr>
          <a:xfrm>
            <a:off x="-132896" y="3888562"/>
            <a:ext cx="2904704" cy="2025673"/>
            <a:chOff x="4721488" y="739855"/>
            <a:chExt cx="2904704" cy="2025673"/>
          </a:xfrm>
        </p:grpSpPr>
        <p:sp>
          <p:nvSpPr>
            <p:cNvPr id="88" name="Arrow: Curved Right 87">
              <a:extLst>
                <a:ext uri="{FF2B5EF4-FFF2-40B4-BE49-F238E27FC236}">
                  <a16:creationId xmlns:a16="http://schemas.microsoft.com/office/drawing/2014/main" id="{13F2D2AC-BEF0-ECFF-721E-2A7CFC8AB77C}"/>
                </a:ext>
              </a:extLst>
            </p:cNvPr>
            <p:cNvSpPr/>
            <p:nvPr/>
          </p:nvSpPr>
          <p:spPr>
            <a:xfrm>
              <a:off x="6712213" y="739855"/>
              <a:ext cx="913979" cy="1891529"/>
            </a:xfrm>
            <a:prstGeom prst="curvedRightArrow">
              <a:avLst>
                <a:gd name="adj1" fmla="val 14162"/>
                <a:gd name="adj2" fmla="val 24567"/>
                <a:gd name="adj3" fmla="val 2500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0E9380EF-2D51-CFC9-9194-9EFA9026E098}"/>
                </a:ext>
              </a:extLst>
            </p:cNvPr>
            <p:cNvSpPr txBox="1"/>
            <p:nvPr/>
          </p:nvSpPr>
          <p:spPr>
            <a:xfrm>
              <a:off x="4721488" y="2396196"/>
              <a:ext cx="26144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accent1">
                      <a:lumMod val="50000"/>
                    </a:schemeClr>
                  </a:solidFill>
                </a:rPr>
                <a:t>Point-Dipole Approx</a:t>
              </a:r>
              <a:endParaRPr lang="en-BE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E30EC959-3CE0-26AB-EF73-7822FD050CF6}"/>
                    </a:ext>
                  </a:extLst>
                </p:cNvPr>
                <p:cNvSpPr txBox="1"/>
                <p:nvPr/>
              </p:nvSpPr>
              <p:spPr>
                <a:xfrm>
                  <a:off x="5268316" y="1322553"/>
                  <a:ext cx="1495814" cy="53809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en-BE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BE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ⅇ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acc>
                              <m:accPr>
                                <m:chr m:val="⃗"/>
                                <m:ctrlPr>
                                  <a:rPr lang="en-BE" sz="2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BE" sz="2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acc>
                            <m:r>
                              <a:rPr lang="en-BE" sz="2400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⋅</m:t>
                            </m:r>
                            <m:acc>
                              <m:accPr>
                                <m:chr m:val="⃗"/>
                                <m:ctrlPr>
                                  <a:rPr lang="en-BE" sz="2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BE" sz="2400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</m:acc>
                          </m:sup>
                        </m:sSup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~1)</m:t>
                        </m:r>
                      </m:oMath>
                    </m:oMathPara>
                  </a14:m>
                  <a:endParaRPr lang="en-BE" sz="24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E30EC959-3CE0-26AB-EF73-7822FD050C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68316" y="1322553"/>
                  <a:ext cx="1495814" cy="538096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ACCB73-958E-CE8D-7DFC-1CD1DE6E1977}"/>
                  </a:ext>
                </a:extLst>
              </p:cNvPr>
              <p:cNvSpPr txBox="1"/>
              <p:nvPr/>
            </p:nvSpPr>
            <p:spPr>
              <a:xfrm>
                <a:off x="343754" y="2400910"/>
                <a:ext cx="3631543" cy="410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sz="1800" b="0" i="1" baseline="-2500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𝑖𝑛𝑡</m:t>
                      </m:r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acc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US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acc>
                      <m:r>
                        <a:rPr lang="en-US" sz="1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⃗"/>
                          <m:ctrlPr>
                            <a:rPr lang="en-US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acc>
                        <m:accPr>
                          <m:chr m:val="̿"/>
                          <m:ctrlP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</m:acc>
                      <m:r>
                        <m:rPr>
                          <m:sty m:val="p"/>
                        </m:rP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r>
                        <a:rPr lang="en-US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…</m:t>
                      </m:r>
                    </m:oMath>
                  </m:oMathPara>
                </a14:m>
                <a:endParaRPr lang="en-BE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ACCB73-958E-CE8D-7DFC-1CD1DE6E1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54" y="2400910"/>
                <a:ext cx="3631543" cy="410305"/>
              </a:xfrm>
              <a:prstGeom prst="rect">
                <a:avLst/>
              </a:prstGeom>
              <a:blipFill>
                <a:blip r:embed="rId13"/>
                <a:stretch>
                  <a:fillRect t="-20896" b="-10448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33BEDE6B-74E7-F578-B01B-D08842C9CF3C}"/>
              </a:ext>
            </a:extLst>
          </p:cNvPr>
          <p:cNvSpPr/>
          <p:nvPr/>
        </p:nvSpPr>
        <p:spPr>
          <a:xfrm>
            <a:off x="1516819" y="2398185"/>
            <a:ext cx="218000" cy="453516"/>
          </a:xfrm>
          <a:prstGeom prst="ellipse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BA7B4C6-033D-F6CC-D5B5-6F9866DB8078}"/>
              </a:ext>
            </a:extLst>
          </p:cNvPr>
          <p:cNvCxnSpPr/>
          <p:nvPr/>
        </p:nvCxnSpPr>
        <p:spPr>
          <a:xfrm>
            <a:off x="2017486" y="2326093"/>
            <a:ext cx="591457" cy="67527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5D7E529-E46B-765E-A8F0-8F0074200E47}"/>
              </a:ext>
            </a:extLst>
          </p:cNvPr>
          <p:cNvCxnSpPr/>
          <p:nvPr/>
        </p:nvCxnSpPr>
        <p:spPr>
          <a:xfrm>
            <a:off x="2630979" y="2273803"/>
            <a:ext cx="591457" cy="67527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99A0FB99-8E45-1CCE-7DE8-21735031D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57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/>
          <a:stretch/>
        </p:blipFill>
        <p:spPr>
          <a:xfrm>
            <a:off x="-5899" y="4991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975637-0FC9-061E-4ECA-AD5B57EA1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095133"/>
          </a:xfrm>
        </p:spPr>
        <p:txBody>
          <a:bodyPr/>
          <a:lstStyle/>
          <a:p>
            <a:r>
              <a:rPr lang="en-US" dirty="0"/>
              <a:t>What are plasmons?</a:t>
            </a:r>
            <a:endParaRPr lang="en-BE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717BD2-D2C1-E107-A262-A2CF6A5BF451}"/>
              </a:ext>
            </a:extLst>
          </p:cNvPr>
          <p:cNvGrpSpPr/>
          <p:nvPr/>
        </p:nvGrpSpPr>
        <p:grpSpPr>
          <a:xfrm>
            <a:off x="854176" y="1657319"/>
            <a:ext cx="10148110" cy="3197690"/>
            <a:chOff x="774494" y="2209851"/>
            <a:chExt cx="10148110" cy="3197690"/>
          </a:xfrm>
        </p:grpSpPr>
        <p:pic>
          <p:nvPicPr>
            <p:cNvPr id="34" name="Picture 33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D0CEB43B-1531-0759-ACCE-D9C1810DB8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78" t="31621" r="45530" b="34954"/>
            <a:stretch/>
          </p:blipFill>
          <p:spPr>
            <a:xfrm>
              <a:off x="774494" y="3708399"/>
              <a:ext cx="3698247" cy="723901"/>
            </a:xfrm>
            <a:prstGeom prst="rect">
              <a:avLst/>
            </a:prstGeom>
          </p:spPr>
        </p:pic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DD97AD2F-DD83-A9DB-EC60-4171E69B4C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4494" y="3388069"/>
              <a:ext cx="3120219" cy="19099"/>
            </a:xfrm>
            <a:prstGeom prst="straightConnector1">
              <a:avLst/>
            </a:prstGeom>
            <a:ln w="76200">
              <a:solidFill>
                <a:schemeClr val="accent1">
                  <a:lumMod val="75000"/>
                </a:schemeClr>
              </a:solidFill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5CE55600-9697-6C41-B2C6-87871766A8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37823" y="3154581"/>
              <a:ext cx="1307086" cy="0"/>
            </a:xfrm>
            <a:prstGeom prst="straightConnector1">
              <a:avLst/>
            </a:prstGeom>
            <a:ln w="28575">
              <a:solidFill>
                <a:srgbClr val="00B0F0"/>
              </a:solidFill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A099BB7E-030A-8B33-510E-E26B59266C41}"/>
                </a:ext>
              </a:extLst>
            </p:cNvPr>
            <p:cNvGrpSpPr/>
            <p:nvPr/>
          </p:nvGrpSpPr>
          <p:grpSpPr>
            <a:xfrm>
              <a:off x="4332891" y="2209851"/>
              <a:ext cx="6589713" cy="3197690"/>
              <a:chOff x="4332891" y="2209851"/>
              <a:chExt cx="6589713" cy="3197690"/>
            </a:xfrm>
          </p:grpSpPr>
          <p:pic>
            <p:nvPicPr>
              <p:cNvPr id="9" name="Picture 4" descr="EC/Surface Plasmon Polaritrons">
                <a:extLst>
                  <a:ext uri="{FF2B5EF4-FFF2-40B4-BE49-F238E27FC236}">
                    <a16:creationId xmlns:a16="http://schemas.microsoft.com/office/drawing/2014/main" id="{703634C1-620B-3A1A-093B-27544D581C0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645"/>
              <a:stretch/>
            </p:blipFill>
            <p:spPr bwMode="auto">
              <a:xfrm>
                <a:off x="4454852" y="2209851"/>
                <a:ext cx="6467752" cy="31976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C2D2FDA-BAB9-CA17-7490-55EE91941F9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alphaModFix amt="22000"/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7200"/>
                        </a14:imgEffect>
                      </a14:imgLayer>
                    </a14:imgProps>
                  </a:ext>
                </a:extLst>
              </a:blip>
              <a:srcRect l="22505" t="28318" r="63077" b="40189"/>
              <a:stretch/>
            </p:blipFill>
            <p:spPr>
              <a:xfrm>
                <a:off x="4960546" y="2578100"/>
                <a:ext cx="3108471" cy="2311637"/>
              </a:xfrm>
              <a:prstGeom prst="rect">
                <a:avLst/>
              </a:prstGeom>
            </p:spPr>
          </p:pic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5F10A80C-EAFA-1400-BD10-5F66B1605298}"/>
                  </a:ext>
                </a:extLst>
              </p:cNvPr>
              <p:cNvSpPr/>
              <p:nvPr/>
            </p:nvSpPr>
            <p:spPr>
              <a:xfrm>
                <a:off x="4332891" y="3570973"/>
                <a:ext cx="333233" cy="45238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BE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32446DFE-DC93-94D0-9A42-1CF0EAE07557}"/>
                    </a:ext>
                  </a:extLst>
                </p:cNvPr>
                <p:cNvSpPr txBox="1"/>
                <p:nvPr/>
              </p:nvSpPr>
              <p:spPr>
                <a:xfrm>
                  <a:off x="2005380" y="2917074"/>
                  <a:ext cx="781881" cy="29841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BE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BE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𝑝h𝑜𝑡𝑜𝑛</m:t>
                            </m:r>
                          </m:sub>
                        </m:sSub>
                      </m:oMath>
                    </m:oMathPara>
                  </a14:m>
                  <a:endParaRPr lang="en-BE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32446DFE-DC93-94D0-9A42-1CF0EAE075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5380" y="2917074"/>
                  <a:ext cx="781881" cy="298415"/>
                </a:xfrm>
                <a:prstGeom prst="rect">
                  <a:avLst/>
                </a:prstGeom>
                <a:blipFill>
                  <a:blip r:embed="rId8"/>
                  <a:stretch>
                    <a:fillRect l="-7031" r="-5469" b="-24490"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8F359E82-BC3D-5C03-D60D-9B86B3F9B08A}"/>
                    </a:ext>
                  </a:extLst>
                </p:cNvPr>
                <p:cNvSpPr txBox="1"/>
                <p:nvPr/>
              </p:nvSpPr>
              <p:spPr>
                <a:xfrm>
                  <a:off x="6273336" y="2767490"/>
                  <a:ext cx="482889" cy="29841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BE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BE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</a:rPr>
                              <m:t>𝑠𝑝𝑝</m:t>
                            </m:r>
                          </m:sub>
                        </m:sSub>
                      </m:oMath>
                    </m:oMathPara>
                  </a14:m>
                  <a:endParaRPr lang="en-BE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8F359E82-BC3D-5C03-D60D-9B86B3F9B0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3336" y="2767490"/>
                  <a:ext cx="482889" cy="298415"/>
                </a:xfrm>
                <a:prstGeom prst="rect">
                  <a:avLst/>
                </a:prstGeom>
                <a:blipFill>
                  <a:blip r:embed="rId9"/>
                  <a:stretch>
                    <a:fillRect l="-11392" r="-5063" b="-20408"/>
                  </a:stretch>
                </a:blipFill>
              </p:spPr>
              <p:txBody>
                <a:bodyPr/>
                <a:lstStyle/>
                <a:p>
                  <a:r>
                    <a:rPr lang="en-B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2AAB645-A9A2-E156-1B44-F2182363715B}"/>
              </a:ext>
            </a:extLst>
          </p:cNvPr>
          <p:cNvGrpSpPr/>
          <p:nvPr/>
        </p:nvGrpSpPr>
        <p:grpSpPr>
          <a:xfrm>
            <a:off x="2608943" y="5416945"/>
            <a:ext cx="6974114" cy="523220"/>
            <a:chOff x="2608943" y="5416945"/>
            <a:chExt cx="6974114" cy="5232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8153F9-743E-3868-045C-6B360E8EE42D}"/>
                </a:ext>
              </a:extLst>
            </p:cNvPr>
            <p:cNvSpPr txBox="1"/>
            <p:nvPr/>
          </p:nvSpPr>
          <p:spPr>
            <a:xfrm>
              <a:off x="4581525" y="5416945"/>
              <a:ext cx="3028950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Shrinking Light</a:t>
              </a:r>
              <a:endParaRPr lang="en-BE" sz="2800" dirty="0"/>
            </a:p>
          </p:txBody>
        </p:sp>
        <p:sp>
          <p:nvSpPr>
            <p:cNvPr id="42" name="Arrow: Right 41">
              <a:extLst>
                <a:ext uri="{FF2B5EF4-FFF2-40B4-BE49-F238E27FC236}">
                  <a16:creationId xmlns:a16="http://schemas.microsoft.com/office/drawing/2014/main" id="{120B72A2-276E-748F-E9D3-4157BB44DF5C}"/>
                </a:ext>
              </a:extLst>
            </p:cNvPr>
            <p:cNvSpPr/>
            <p:nvPr/>
          </p:nvSpPr>
          <p:spPr>
            <a:xfrm>
              <a:off x="2608943" y="5560022"/>
              <a:ext cx="1588183" cy="237066"/>
            </a:xfrm>
            <a:prstGeom prst="right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43" name="Arrow: Right 42">
              <a:extLst>
                <a:ext uri="{FF2B5EF4-FFF2-40B4-BE49-F238E27FC236}">
                  <a16:creationId xmlns:a16="http://schemas.microsoft.com/office/drawing/2014/main" id="{3EA15D6E-4E9D-107E-D834-54D5C4AFB844}"/>
                </a:ext>
              </a:extLst>
            </p:cNvPr>
            <p:cNvSpPr/>
            <p:nvPr/>
          </p:nvSpPr>
          <p:spPr>
            <a:xfrm flipH="1">
              <a:off x="7994874" y="5560022"/>
              <a:ext cx="1588183" cy="237066"/>
            </a:xfrm>
            <a:prstGeom prst="rightArrow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FFDD93-3526-BCD1-BF03-A62F613CE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53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/>
          <a:stretch/>
        </p:blipFill>
        <p:spPr>
          <a:xfrm>
            <a:off x="-5899" y="4991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D90F5-F3E8-D510-7C88-7E3C4F303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114607"/>
          </a:xfrm>
        </p:spPr>
        <p:txBody>
          <a:bodyPr>
            <a:normAutofit fontScale="90000"/>
          </a:bodyPr>
          <a:lstStyle/>
          <a:p>
            <a:r>
              <a:rPr lang="en-US" dirty="0"/>
              <a:t>Remember the higher-order terms?</a:t>
            </a:r>
            <a:endParaRPr lang="en-B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28A463-9E40-4EDB-6A32-AFD5EA2BD56C}"/>
              </a:ext>
            </a:extLst>
          </p:cNvPr>
          <p:cNvSpPr/>
          <p:nvPr/>
        </p:nvSpPr>
        <p:spPr>
          <a:xfrm>
            <a:off x="1367614" y="4038285"/>
            <a:ext cx="9981484" cy="2054824"/>
          </a:xfrm>
          <a:prstGeom prst="rect">
            <a:avLst/>
          </a:prstGeom>
          <a:gradFill>
            <a:gsLst>
              <a:gs pos="0">
                <a:schemeClr val="tx2">
                  <a:lumMod val="2500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DD84A8-E5A9-AD7F-89A1-B52999F5DEF9}"/>
              </a:ext>
            </a:extLst>
          </p:cNvPr>
          <p:cNvSpPr txBox="1"/>
          <p:nvPr/>
        </p:nvSpPr>
        <p:spPr>
          <a:xfrm>
            <a:off x="1081185" y="5098704"/>
            <a:ext cx="1769368" cy="733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Metal</a:t>
            </a:r>
            <a:endParaRPr lang="en-BE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A2DD01-D801-131B-158D-6F0837B8978C}"/>
              </a:ext>
            </a:extLst>
          </p:cNvPr>
          <p:cNvSpPr txBox="1"/>
          <p:nvPr/>
        </p:nvSpPr>
        <p:spPr>
          <a:xfrm>
            <a:off x="1382814" y="2144999"/>
            <a:ext cx="1467740" cy="40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Dielectric</a:t>
            </a:r>
            <a:endParaRPr lang="en-BE" sz="2000" dirty="0">
              <a:solidFill>
                <a:schemeClr val="bg1"/>
              </a:solidFill>
            </a:endParaRPr>
          </a:p>
        </p:txBody>
      </p:sp>
      <p:pic>
        <p:nvPicPr>
          <p:cNvPr id="9" name="Picture 8" descr="A blue and yellow blobs&#10;&#10;Description automatically generated">
            <a:extLst>
              <a:ext uri="{FF2B5EF4-FFF2-40B4-BE49-F238E27FC236}">
                <a16:creationId xmlns:a16="http://schemas.microsoft.com/office/drawing/2014/main" id="{4E840F9D-3597-E15A-DE34-4A7AB2D4BD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0130">
            <a:off x="3881309" y="3224979"/>
            <a:ext cx="777034" cy="4933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3F9E0B-B6F8-82EF-37C1-08DAA70C74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40000"/>
          </a:blip>
          <a:srcRect l="10357" t="31201" r="21428" b="16645"/>
          <a:stretch/>
        </p:blipFill>
        <p:spPr>
          <a:xfrm>
            <a:off x="1378803" y="2186988"/>
            <a:ext cx="9981484" cy="33757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3AA4D5B-2B52-DD44-6FB4-7D6A7226B8B3}"/>
                  </a:ext>
                </a:extLst>
              </p:cNvPr>
              <p:cNvSpPr txBox="1">
                <a:spLocks noChangeAspect="1"/>
              </p:cNvSpPr>
              <p:nvPr/>
            </p:nvSpPr>
            <p:spPr>
              <a:xfrm>
                <a:off x="3422391" y="4759403"/>
                <a:ext cx="800064" cy="4955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BE" sz="240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sz="2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𝑠𝑝𝑝</m:t>
                          </m:r>
                        </m:sub>
                      </m:sSub>
                    </m:oMath>
                  </m:oMathPara>
                </a14:m>
                <a:endParaRPr lang="en-BE" sz="24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3AA4D5B-2B52-DD44-6FB4-7D6A7226B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2391" y="4759403"/>
                <a:ext cx="800064" cy="4955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BF65E42-F064-B6BC-78DF-0CB11812BB7F}"/>
              </a:ext>
            </a:extLst>
          </p:cNvPr>
          <p:cNvCxnSpPr>
            <a:cxnSpLocks noChangeAspect="1"/>
          </p:cNvCxnSpPr>
          <p:nvPr/>
        </p:nvCxnSpPr>
        <p:spPr>
          <a:xfrm>
            <a:off x="3007823" y="4623160"/>
            <a:ext cx="1790710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9008FE59-0D2D-46C8-41F5-B82D4921BFF1}"/>
              </a:ext>
            </a:extLst>
          </p:cNvPr>
          <p:cNvSpPr txBox="1"/>
          <p:nvPr/>
        </p:nvSpPr>
        <p:spPr>
          <a:xfrm>
            <a:off x="2004502" y="5380653"/>
            <a:ext cx="87000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FFC000"/>
                </a:solidFill>
              </a:rPr>
              <a:t>Is the Point-dipole approximation still valid?</a:t>
            </a:r>
            <a:endParaRPr lang="en-BE" sz="4400" dirty="0">
              <a:solidFill>
                <a:srgbClr val="FFC000"/>
              </a:solidFill>
            </a:endParaRPr>
          </a:p>
        </p:txBody>
      </p:sp>
      <p:pic>
        <p:nvPicPr>
          <p:cNvPr id="70" name="Picture 6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BDBB033-5564-7E44-2A8C-C6ED9F5573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1621" r="71259" b="36992"/>
          <a:stretch/>
        </p:blipFill>
        <p:spPr>
          <a:xfrm>
            <a:off x="-822664" y="3301200"/>
            <a:ext cx="9791699" cy="1663700"/>
          </a:xfrm>
          <a:prstGeom prst="rect">
            <a:avLst/>
          </a:prstGeom>
        </p:spPr>
      </p:pic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880A9E51-9073-8FF3-1C1A-80971A79B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50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70"/>
                                        </p:tgtEl>
                                      </p:cBhvr>
                                      <p:by x="25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27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/>
          <a:stretch/>
        </p:blipFill>
        <p:spPr>
          <a:xfrm>
            <a:off x="-5899" y="4991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EE027-379C-22C2-D378-F69173ABA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114607"/>
          </a:xfrm>
        </p:spPr>
        <p:txBody>
          <a:bodyPr/>
          <a:lstStyle/>
          <a:p>
            <a:r>
              <a:rPr lang="en-US" dirty="0"/>
              <a:t>Decay Rate: In Structures - Full</a:t>
            </a:r>
            <a:endParaRPr lang="en-BE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44C0272-E8FF-2724-E960-ED913441A9CD}"/>
              </a:ext>
            </a:extLst>
          </p:cNvPr>
          <p:cNvSpPr/>
          <p:nvPr/>
        </p:nvSpPr>
        <p:spPr>
          <a:xfrm>
            <a:off x="7195924" y="1950028"/>
            <a:ext cx="4051200" cy="2636868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31" name="Flowchart: Delay 30">
            <a:extLst>
              <a:ext uri="{FF2B5EF4-FFF2-40B4-BE49-F238E27FC236}">
                <a16:creationId xmlns:a16="http://schemas.microsoft.com/office/drawing/2014/main" id="{8473989D-8913-E39F-950F-0AA57ADB8D81}"/>
              </a:ext>
            </a:extLst>
          </p:cNvPr>
          <p:cNvSpPr/>
          <p:nvPr/>
        </p:nvSpPr>
        <p:spPr>
          <a:xfrm>
            <a:off x="7494082" y="3754364"/>
            <a:ext cx="1574592" cy="564626"/>
          </a:xfrm>
          <a:custGeom>
            <a:avLst/>
            <a:gdLst>
              <a:gd name="connsiteX0" fmla="*/ 0 w 1707941"/>
              <a:gd name="connsiteY0" fmla="*/ 0 h 793225"/>
              <a:gd name="connsiteX1" fmla="*/ 853971 w 1707941"/>
              <a:gd name="connsiteY1" fmla="*/ 0 h 793225"/>
              <a:gd name="connsiteX2" fmla="*/ 1707942 w 1707941"/>
              <a:gd name="connsiteY2" fmla="*/ 396613 h 793225"/>
              <a:gd name="connsiteX3" fmla="*/ 853971 w 1707941"/>
              <a:gd name="connsiteY3" fmla="*/ 793226 h 793225"/>
              <a:gd name="connsiteX4" fmla="*/ 0 w 1707941"/>
              <a:gd name="connsiteY4" fmla="*/ 793225 h 793225"/>
              <a:gd name="connsiteX5" fmla="*/ 0 w 1707941"/>
              <a:gd name="connsiteY5" fmla="*/ 0 h 793225"/>
              <a:gd name="connsiteX0" fmla="*/ 0 w 1738009"/>
              <a:gd name="connsiteY0" fmla="*/ 0 h 950287"/>
              <a:gd name="connsiteX1" fmla="*/ 853971 w 1738009"/>
              <a:gd name="connsiteY1" fmla="*/ 0 h 950287"/>
              <a:gd name="connsiteX2" fmla="*/ 1480257 w 1738009"/>
              <a:gd name="connsiteY2" fmla="*/ 945119 h 950287"/>
              <a:gd name="connsiteX3" fmla="*/ 1707942 w 1738009"/>
              <a:gd name="connsiteY3" fmla="*/ 396613 h 950287"/>
              <a:gd name="connsiteX4" fmla="*/ 853971 w 1738009"/>
              <a:gd name="connsiteY4" fmla="*/ 793226 h 950287"/>
              <a:gd name="connsiteX5" fmla="*/ 0 w 1738009"/>
              <a:gd name="connsiteY5" fmla="*/ 793225 h 950287"/>
              <a:gd name="connsiteX6" fmla="*/ 0 w 1738009"/>
              <a:gd name="connsiteY6" fmla="*/ 0 h 950287"/>
              <a:gd name="connsiteX0" fmla="*/ 0 w 1736790"/>
              <a:gd name="connsiteY0" fmla="*/ 0 h 950610"/>
              <a:gd name="connsiteX1" fmla="*/ 853971 w 1736790"/>
              <a:gd name="connsiteY1" fmla="*/ 0 h 950610"/>
              <a:gd name="connsiteX2" fmla="*/ 1480257 w 1736790"/>
              <a:gd name="connsiteY2" fmla="*/ 945119 h 950610"/>
              <a:gd name="connsiteX3" fmla="*/ 1707942 w 1736790"/>
              <a:gd name="connsiteY3" fmla="*/ 396613 h 950610"/>
              <a:gd name="connsiteX4" fmla="*/ 873021 w 1736790"/>
              <a:gd name="connsiteY4" fmla="*/ 564626 h 950610"/>
              <a:gd name="connsiteX5" fmla="*/ 0 w 1736790"/>
              <a:gd name="connsiteY5" fmla="*/ 793225 h 950610"/>
              <a:gd name="connsiteX6" fmla="*/ 0 w 1736790"/>
              <a:gd name="connsiteY6" fmla="*/ 0 h 950610"/>
              <a:gd name="connsiteX0" fmla="*/ 0 w 1707942"/>
              <a:gd name="connsiteY0" fmla="*/ 0 h 793225"/>
              <a:gd name="connsiteX1" fmla="*/ 853971 w 1707942"/>
              <a:gd name="connsiteY1" fmla="*/ 0 h 793225"/>
              <a:gd name="connsiteX2" fmla="*/ 870657 w 1707942"/>
              <a:gd name="connsiteY2" fmla="*/ 230744 h 793225"/>
              <a:gd name="connsiteX3" fmla="*/ 1707942 w 1707942"/>
              <a:gd name="connsiteY3" fmla="*/ 396613 h 793225"/>
              <a:gd name="connsiteX4" fmla="*/ 873021 w 1707942"/>
              <a:gd name="connsiteY4" fmla="*/ 564626 h 793225"/>
              <a:gd name="connsiteX5" fmla="*/ 0 w 1707942"/>
              <a:gd name="connsiteY5" fmla="*/ 793225 h 793225"/>
              <a:gd name="connsiteX6" fmla="*/ 0 w 1707942"/>
              <a:gd name="connsiteY6" fmla="*/ 0 h 793225"/>
              <a:gd name="connsiteX0" fmla="*/ 0 w 1707942"/>
              <a:gd name="connsiteY0" fmla="*/ 0 h 564626"/>
              <a:gd name="connsiteX1" fmla="*/ 853971 w 1707942"/>
              <a:gd name="connsiteY1" fmla="*/ 0 h 564626"/>
              <a:gd name="connsiteX2" fmla="*/ 870657 w 1707942"/>
              <a:gd name="connsiteY2" fmla="*/ 230744 h 564626"/>
              <a:gd name="connsiteX3" fmla="*/ 1707942 w 1707942"/>
              <a:gd name="connsiteY3" fmla="*/ 396613 h 564626"/>
              <a:gd name="connsiteX4" fmla="*/ 873021 w 1707942"/>
              <a:gd name="connsiteY4" fmla="*/ 564626 h 564626"/>
              <a:gd name="connsiteX5" fmla="*/ 171450 w 1707942"/>
              <a:gd name="connsiteY5" fmla="*/ 555100 h 564626"/>
              <a:gd name="connsiteX6" fmla="*/ 0 w 1707942"/>
              <a:gd name="connsiteY6" fmla="*/ 0 h 564626"/>
              <a:gd name="connsiteX0" fmla="*/ 0 w 1574592"/>
              <a:gd name="connsiteY0" fmla="*/ 180975 h 564626"/>
              <a:gd name="connsiteX1" fmla="*/ 720621 w 1574592"/>
              <a:gd name="connsiteY1" fmla="*/ 0 h 564626"/>
              <a:gd name="connsiteX2" fmla="*/ 737307 w 1574592"/>
              <a:gd name="connsiteY2" fmla="*/ 230744 h 564626"/>
              <a:gd name="connsiteX3" fmla="*/ 1574592 w 1574592"/>
              <a:gd name="connsiteY3" fmla="*/ 396613 h 564626"/>
              <a:gd name="connsiteX4" fmla="*/ 739671 w 1574592"/>
              <a:gd name="connsiteY4" fmla="*/ 564626 h 564626"/>
              <a:gd name="connsiteX5" fmla="*/ 38100 w 1574592"/>
              <a:gd name="connsiteY5" fmla="*/ 555100 h 564626"/>
              <a:gd name="connsiteX6" fmla="*/ 0 w 1574592"/>
              <a:gd name="connsiteY6" fmla="*/ 180975 h 564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592" h="564626">
                <a:moveTo>
                  <a:pt x="0" y="180975"/>
                </a:moveTo>
                <a:lnTo>
                  <a:pt x="720621" y="0"/>
                </a:lnTo>
                <a:cubicBezTo>
                  <a:pt x="1005431" y="54332"/>
                  <a:pt x="594979" y="164642"/>
                  <a:pt x="737307" y="230744"/>
                </a:cubicBezTo>
                <a:cubicBezTo>
                  <a:pt x="879636" y="296846"/>
                  <a:pt x="1574198" y="340966"/>
                  <a:pt x="1574592" y="396613"/>
                </a:cubicBezTo>
                <a:cubicBezTo>
                  <a:pt x="1574986" y="452260"/>
                  <a:pt x="1211306" y="564626"/>
                  <a:pt x="739671" y="564626"/>
                </a:cubicBezTo>
                <a:lnTo>
                  <a:pt x="38100" y="555100"/>
                </a:lnTo>
                <a:lnTo>
                  <a:pt x="0" y="180975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32" name="Flowchart: Delay 31">
            <a:extLst>
              <a:ext uri="{FF2B5EF4-FFF2-40B4-BE49-F238E27FC236}">
                <a16:creationId xmlns:a16="http://schemas.microsoft.com/office/drawing/2014/main" id="{BB479630-4A8E-500F-93C7-417108A5A3F9}"/>
              </a:ext>
            </a:extLst>
          </p:cNvPr>
          <p:cNvSpPr/>
          <p:nvPr/>
        </p:nvSpPr>
        <p:spPr>
          <a:xfrm>
            <a:off x="9119684" y="2201519"/>
            <a:ext cx="1733634" cy="1183751"/>
          </a:xfrm>
          <a:custGeom>
            <a:avLst/>
            <a:gdLst>
              <a:gd name="connsiteX0" fmla="*/ 0 w 1707941"/>
              <a:gd name="connsiteY0" fmla="*/ 0 h 793225"/>
              <a:gd name="connsiteX1" fmla="*/ 853971 w 1707941"/>
              <a:gd name="connsiteY1" fmla="*/ 0 h 793225"/>
              <a:gd name="connsiteX2" fmla="*/ 1707942 w 1707941"/>
              <a:gd name="connsiteY2" fmla="*/ 396613 h 793225"/>
              <a:gd name="connsiteX3" fmla="*/ 853971 w 1707941"/>
              <a:gd name="connsiteY3" fmla="*/ 793226 h 793225"/>
              <a:gd name="connsiteX4" fmla="*/ 0 w 1707941"/>
              <a:gd name="connsiteY4" fmla="*/ 793225 h 793225"/>
              <a:gd name="connsiteX5" fmla="*/ 0 w 1707941"/>
              <a:gd name="connsiteY5" fmla="*/ 0 h 793225"/>
              <a:gd name="connsiteX0" fmla="*/ 0 w 1710346"/>
              <a:gd name="connsiteY0" fmla="*/ 0 h 793226"/>
              <a:gd name="connsiteX1" fmla="*/ 625371 w 1710346"/>
              <a:gd name="connsiteY1" fmla="*/ 352425 h 793226"/>
              <a:gd name="connsiteX2" fmla="*/ 1707942 w 1710346"/>
              <a:gd name="connsiteY2" fmla="*/ 396613 h 793226"/>
              <a:gd name="connsiteX3" fmla="*/ 853971 w 1710346"/>
              <a:gd name="connsiteY3" fmla="*/ 793226 h 793226"/>
              <a:gd name="connsiteX4" fmla="*/ 0 w 1710346"/>
              <a:gd name="connsiteY4" fmla="*/ 793225 h 793226"/>
              <a:gd name="connsiteX5" fmla="*/ 0 w 1710346"/>
              <a:gd name="connsiteY5" fmla="*/ 0 h 793226"/>
              <a:gd name="connsiteX0" fmla="*/ 0 w 1733634"/>
              <a:gd name="connsiteY0" fmla="*/ 0 h 1183751"/>
              <a:gd name="connsiteX1" fmla="*/ 625371 w 1733634"/>
              <a:gd name="connsiteY1" fmla="*/ 352425 h 1183751"/>
              <a:gd name="connsiteX2" fmla="*/ 1707942 w 1733634"/>
              <a:gd name="connsiteY2" fmla="*/ 396613 h 1183751"/>
              <a:gd name="connsiteX3" fmla="*/ 1177821 w 1733634"/>
              <a:gd name="connsiteY3" fmla="*/ 1183751 h 1183751"/>
              <a:gd name="connsiteX4" fmla="*/ 0 w 1733634"/>
              <a:gd name="connsiteY4" fmla="*/ 793225 h 1183751"/>
              <a:gd name="connsiteX5" fmla="*/ 0 w 1733634"/>
              <a:gd name="connsiteY5" fmla="*/ 0 h 1183751"/>
              <a:gd name="connsiteX0" fmla="*/ 0 w 1733634"/>
              <a:gd name="connsiteY0" fmla="*/ 0 h 1183751"/>
              <a:gd name="connsiteX1" fmla="*/ 625371 w 1733634"/>
              <a:gd name="connsiteY1" fmla="*/ 352425 h 1183751"/>
              <a:gd name="connsiteX2" fmla="*/ 1707942 w 1733634"/>
              <a:gd name="connsiteY2" fmla="*/ 396613 h 1183751"/>
              <a:gd name="connsiteX3" fmla="*/ 1177821 w 1733634"/>
              <a:gd name="connsiteY3" fmla="*/ 1183751 h 1183751"/>
              <a:gd name="connsiteX4" fmla="*/ 323850 w 1733634"/>
              <a:gd name="connsiteY4" fmla="*/ 793225 h 1183751"/>
              <a:gd name="connsiteX5" fmla="*/ 0 w 1733634"/>
              <a:gd name="connsiteY5" fmla="*/ 0 h 1183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3634" h="1183751">
                <a:moveTo>
                  <a:pt x="0" y="0"/>
                </a:moveTo>
                <a:cubicBezTo>
                  <a:pt x="284657" y="0"/>
                  <a:pt x="340714" y="352425"/>
                  <a:pt x="625371" y="352425"/>
                </a:cubicBezTo>
                <a:cubicBezTo>
                  <a:pt x="1097006" y="352425"/>
                  <a:pt x="1615867" y="258059"/>
                  <a:pt x="1707942" y="396613"/>
                </a:cubicBezTo>
                <a:cubicBezTo>
                  <a:pt x="1800017" y="535167"/>
                  <a:pt x="1649456" y="1183751"/>
                  <a:pt x="1177821" y="1183751"/>
                </a:cubicBezTo>
                <a:lnTo>
                  <a:pt x="323850" y="79322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88A0F642-E9E4-ED39-DDCF-C0E55082A53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588497">
            <a:off x="8714997" y="3364998"/>
            <a:ext cx="1316631" cy="102152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EE6C9A9-1315-97C1-0BB0-33B0747C9872}"/>
              </a:ext>
            </a:extLst>
          </p:cNvPr>
          <p:cNvSpPr>
            <a:spLocks noChangeAspect="1"/>
          </p:cNvSpPr>
          <p:nvPr/>
        </p:nvSpPr>
        <p:spPr>
          <a:xfrm>
            <a:off x="8266606" y="2596645"/>
            <a:ext cx="252000" cy="252000"/>
          </a:xfrm>
          <a:prstGeom prst="ellipse">
            <a:avLst/>
          </a:prstGeom>
          <a:noFill/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5EAAD5D-67F5-06FA-085D-321EFAAA071B}"/>
              </a:ext>
            </a:extLst>
          </p:cNvPr>
          <p:cNvSpPr>
            <a:spLocks noChangeAspect="1"/>
          </p:cNvSpPr>
          <p:nvPr/>
        </p:nvSpPr>
        <p:spPr>
          <a:xfrm>
            <a:off x="9987609" y="2813437"/>
            <a:ext cx="252000" cy="252000"/>
          </a:xfrm>
          <a:prstGeom prst="ellipse">
            <a:avLst/>
          </a:prstGeom>
          <a:noFill/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828DDFB-47F8-6526-7172-22BCB8F4CE89}"/>
              </a:ext>
            </a:extLst>
          </p:cNvPr>
          <p:cNvSpPr>
            <a:spLocks noChangeAspect="1"/>
          </p:cNvSpPr>
          <p:nvPr/>
        </p:nvSpPr>
        <p:spPr>
          <a:xfrm>
            <a:off x="7645893" y="3959456"/>
            <a:ext cx="252000" cy="252000"/>
          </a:xfrm>
          <a:prstGeom prst="ellipse">
            <a:avLst/>
          </a:prstGeom>
          <a:noFill/>
          <a:ln>
            <a:solidFill>
              <a:schemeClr val="bg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3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C26042FE-B110-6885-BB40-26AB24C15151}"/>
              </a:ext>
            </a:extLst>
          </p:cNvPr>
          <p:cNvSpPr/>
          <p:nvPr/>
        </p:nvSpPr>
        <p:spPr>
          <a:xfrm rot="1992362">
            <a:off x="9487939" y="3754364"/>
            <a:ext cx="1282397" cy="383556"/>
          </a:xfrm>
          <a:prstGeom prst="curvedDownArrow">
            <a:avLst>
              <a:gd name="adj1" fmla="val 25000"/>
              <a:gd name="adj2" fmla="val 50000"/>
              <a:gd name="adj3" fmla="val 2979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tx1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811473E-D3BC-3C31-DE59-5C6EB1339077}"/>
              </a:ext>
            </a:extLst>
          </p:cNvPr>
          <p:cNvSpPr txBox="1"/>
          <p:nvPr/>
        </p:nvSpPr>
        <p:spPr>
          <a:xfrm>
            <a:off x="9677384" y="4415910"/>
            <a:ext cx="1626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Molecule</a:t>
            </a:r>
            <a:endParaRPr lang="en-BE" dirty="0">
              <a:solidFill>
                <a:schemeClr val="bg1"/>
              </a:solidFill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FD99AE1-08D4-9897-B89A-C9059C233116}"/>
              </a:ext>
            </a:extLst>
          </p:cNvPr>
          <p:cNvSpPr txBox="1"/>
          <p:nvPr/>
        </p:nvSpPr>
        <p:spPr>
          <a:xfrm>
            <a:off x="1132733" y="1785580"/>
            <a:ext cx="52312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schemeClr val="bg2">
                    <a:lumMod val="75000"/>
                    <a:lumOff val="2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Ingredients:</a:t>
            </a:r>
          </a:p>
          <a:p>
            <a:endParaRPr lang="en-US" sz="2400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endParaRPr lang="en-US" sz="2400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accent4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Molecular structure (Wavefunctions)</a:t>
            </a:r>
          </a:p>
          <a:p>
            <a:endParaRPr lang="en-US" sz="2400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285750" indent="-285750">
              <a:buFontTx/>
              <a:buChar char="-"/>
            </a:pPr>
            <a:endParaRPr lang="en-US" sz="2400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accent2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Green’s tensor (EM-structure)</a:t>
            </a:r>
            <a:endParaRPr lang="en-BE" sz="2400" dirty="0">
              <a:solidFill>
                <a:schemeClr val="accent2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83095B0B-9509-D5CE-C682-497E54FBABE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238"/>
          <a:stretch/>
        </p:blipFill>
        <p:spPr>
          <a:xfrm>
            <a:off x="1763345" y="5467156"/>
            <a:ext cx="9647605" cy="836399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423C6AC7-8B81-93A7-8F9E-18F7A1D488A0}"/>
              </a:ext>
            </a:extLst>
          </p:cNvPr>
          <p:cNvSpPr txBox="1"/>
          <p:nvPr/>
        </p:nvSpPr>
        <p:spPr>
          <a:xfrm>
            <a:off x="5629275" y="2981325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BE" dirty="0"/>
          </a:p>
        </p:txBody>
      </p:sp>
      <p:sp>
        <p:nvSpPr>
          <p:cNvPr id="79" name="Right Brace 78">
            <a:extLst>
              <a:ext uri="{FF2B5EF4-FFF2-40B4-BE49-F238E27FC236}">
                <a16:creationId xmlns:a16="http://schemas.microsoft.com/office/drawing/2014/main" id="{E06CE471-0DC3-3B28-9553-9468E4CC7E62}"/>
              </a:ext>
            </a:extLst>
          </p:cNvPr>
          <p:cNvSpPr/>
          <p:nvPr/>
        </p:nvSpPr>
        <p:spPr>
          <a:xfrm rot="5400000">
            <a:off x="5771719" y="5654272"/>
            <a:ext cx="416014" cy="1277903"/>
          </a:xfrm>
          <a:prstGeom prst="rightBrace">
            <a:avLst>
              <a:gd name="adj1" fmla="val 60993"/>
              <a:gd name="adj2" fmla="val 52236"/>
            </a:avLst>
          </a:prstGeom>
          <a:ln w="38100">
            <a:solidFill>
              <a:srgbClr val="5DB4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accent4"/>
              </a:solidFill>
            </a:endParaRPr>
          </a:p>
        </p:txBody>
      </p:sp>
      <p:sp>
        <p:nvSpPr>
          <p:cNvPr id="80" name="Right Brace 79">
            <a:extLst>
              <a:ext uri="{FF2B5EF4-FFF2-40B4-BE49-F238E27FC236}">
                <a16:creationId xmlns:a16="http://schemas.microsoft.com/office/drawing/2014/main" id="{AAC29E3B-E76B-5AD9-5762-08C04247B991}"/>
              </a:ext>
            </a:extLst>
          </p:cNvPr>
          <p:cNvSpPr/>
          <p:nvPr/>
        </p:nvSpPr>
        <p:spPr>
          <a:xfrm rot="5400000">
            <a:off x="9988054" y="5185430"/>
            <a:ext cx="416014" cy="2215587"/>
          </a:xfrm>
          <a:prstGeom prst="rightBrace">
            <a:avLst>
              <a:gd name="adj1" fmla="val 60993"/>
              <a:gd name="adj2" fmla="val 52236"/>
            </a:avLst>
          </a:prstGeom>
          <a:ln w="38100">
            <a:solidFill>
              <a:srgbClr val="5DB4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accent4"/>
              </a:solidFill>
            </a:endParaRPr>
          </a:p>
        </p:txBody>
      </p:sp>
      <p:sp>
        <p:nvSpPr>
          <p:cNvPr id="81" name="Right Brace 80">
            <a:extLst>
              <a:ext uri="{FF2B5EF4-FFF2-40B4-BE49-F238E27FC236}">
                <a16:creationId xmlns:a16="http://schemas.microsoft.com/office/drawing/2014/main" id="{0387F4E7-EF84-D88B-F780-40E5B82A6205}"/>
              </a:ext>
            </a:extLst>
          </p:cNvPr>
          <p:cNvSpPr/>
          <p:nvPr/>
        </p:nvSpPr>
        <p:spPr>
          <a:xfrm rot="5400000">
            <a:off x="7703984" y="5185430"/>
            <a:ext cx="416014" cy="2215587"/>
          </a:xfrm>
          <a:prstGeom prst="rightBrace">
            <a:avLst>
              <a:gd name="adj1" fmla="val 60993"/>
              <a:gd name="adj2" fmla="val 52236"/>
            </a:avLst>
          </a:prstGeom>
          <a:ln w="38100">
            <a:solidFill>
              <a:srgbClr val="6A9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F346CF7-739E-D9A0-6C1D-3811AD448792}"/>
              </a:ext>
            </a:extLst>
          </p:cNvPr>
          <p:cNvSpPr txBox="1"/>
          <p:nvPr/>
        </p:nvSpPr>
        <p:spPr>
          <a:xfrm>
            <a:off x="5264680" y="6453641"/>
            <a:ext cx="143219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4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Molecule</a:t>
            </a:r>
            <a:endParaRPr lang="en-BE" dirty="0"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B3535A-A6CC-EE67-916C-C7E238F3ECE2}"/>
              </a:ext>
            </a:extLst>
          </p:cNvPr>
          <p:cNvSpPr txBox="1"/>
          <p:nvPr/>
        </p:nvSpPr>
        <p:spPr>
          <a:xfrm>
            <a:off x="9434914" y="6453641"/>
            <a:ext cx="143219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4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Molecule</a:t>
            </a:r>
            <a:endParaRPr lang="en-BE" dirty="0">
              <a:solidFill>
                <a:schemeClr val="accent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BCF399-6A0E-7DB5-9FD5-23AF6AB8395A}"/>
              </a:ext>
            </a:extLst>
          </p:cNvPr>
          <p:cNvSpPr txBox="1"/>
          <p:nvPr/>
        </p:nvSpPr>
        <p:spPr>
          <a:xfrm>
            <a:off x="6974112" y="6453641"/>
            <a:ext cx="17817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accent2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EM-structure</a:t>
            </a:r>
            <a:endParaRPr lang="en-BE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935EA0-0502-C7E8-E699-51B1DEA8DBA2}"/>
                  </a:ext>
                </a:extLst>
              </p:cNvPr>
              <p:cNvSpPr txBox="1"/>
              <p:nvPr/>
            </p:nvSpPr>
            <p:spPr>
              <a:xfrm>
                <a:off x="7486034" y="3008044"/>
                <a:ext cx="3462871" cy="518027"/>
              </a:xfrm>
              <a:prstGeom prst="rect">
                <a:avLst/>
              </a:prstGeom>
              <a:noFill/>
              <a:ln w="76200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𝑃𝑢𝑟𝑐𝑒𝑙𝑙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𝐸𝑛h𝑎𝑛𝑐𝑒𝑚𝑒𝑛𝑡</m:t>
                      </m:r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rgbClr val="C09200"/>
                              </a:solidFill>
                              <a:latin typeface="Cambria Math" panose="02040503050406030204" pitchFamily="18" charset="0"/>
                            </a:rPr>
                            <m:t>𝛤</m:t>
                          </m:r>
                          <m:r>
                            <a:rPr lang="en-US" b="0" i="1" baseline="-25000" smtClean="0">
                              <a:solidFill>
                                <a:srgbClr val="C09200"/>
                              </a:solidFill>
                              <a:latin typeface="Cambria Math" panose="02040503050406030204" pitchFamily="18" charset="0"/>
                            </a:rPr>
                            <m:t>𝑆𝑡𝑟𝑢𝑐𝑡𝑢𝑟𝑒</m:t>
                          </m:r>
                        </m:num>
                        <m:den>
                          <m:r>
                            <a:rPr lang="en-US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𝛤</m:t>
                          </m:r>
                          <m:r>
                            <a:rPr lang="en-US" b="0" i="1" baseline="-25000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𝑉𝑎𝑐𝑢𝑢𝑚</m:t>
                          </m:r>
                        </m:den>
                      </m:f>
                    </m:oMath>
                  </m:oMathPara>
                </a14:m>
                <a:endParaRPr lang="en-B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935EA0-0502-C7E8-E699-51B1DEA8D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034" y="3008044"/>
                <a:ext cx="3462871" cy="518027"/>
              </a:xfrm>
              <a:prstGeom prst="rect">
                <a:avLst/>
              </a:prstGeom>
              <a:blipFill>
                <a:blip r:embed="rId6"/>
                <a:stretch>
                  <a:fillRect b="-9412"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Slide Number Placeholder 33">
            <a:extLst>
              <a:ext uri="{FF2B5EF4-FFF2-40B4-BE49-F238E27FC236}">
                <a16:creationId xmlns:a16="http://schemas.microsoft.com/office/drawing/2014/main" id="{B42437DA-DFDF-C8F3-7A49-F371C174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7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2" grpId="0" animBg="1"/>
      <p:bldP spid="7" grpId="0" animBg="1"/>
      <p:bldP spid="9" grpId="0" animBg="1"/>
      <p:bldP spid="23" grpId="0" animBg="1"/>
      <p:bldP spid="74" grpId="0" animBg="1"/>
      <p:bldP spid="75" grpId="0"/>
      <p:bldP spid="76" grpId="0" uiExpand="1" build="p"/>
      <p:bldP spid="79" grpId="0" animBg="1"/>
      <p:bldP spid="80" grpId="0" animBg="1"/>
      <p:bldP spid="81" grpId="0" animBg="1"/>
      <p:bldP spid="83" grpId="0"/>
      <p:bldP spid="3" grpId="0"/>
      <p:bldP spid="6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E27AE-A19C-F81F-2D6E-E9E067A848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/>
          <a:stretch/>
        </p:blipFill>
        <p:spPr>
          <a:xfrm>
            <a:off x="-5899" y="4991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D90F5-F3E8-D510-7C88-7E3C4F303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114607"/>
          </a:xfrm>
        </p:spPr>
        <p:txBody>
          <a:bodyPr/>
          <a:lstStyle/>
          <a:p>
            <a:r>
              <a:rPr lang="en-US" dirty="0"/>
              <a:t>In search of the ingredients</a:t>
            </a:r>
            <a:endParaRPr lang="en-BE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AD1821C-5494-BF1D-F182-4F76E3FDA83D}"/>
              </a:ext>
            </a:extLst>
          </p:cNvPr>
          <p:cNvCxnSpPr>
            <a:cxnSpLocks/>
          </p:cNvCxnSpPr>
          <p:nvPr/>
        </p:nvCxnSpPr>
        <p:spPr>
          <a:xfrm>
            <a:off x="6090091" y="2177143"/>
            <a:ext cx="0" cy="41656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F7DDCBD6-41E6-3DEE-7DAA-4BB6B4F851C1}"/>
              </a:ext>
            </a:extLst>
          </p:cNvPr>
          <p:cNvSpPr txBox="1"/>
          <p:nvPr/>
        </p:nvSpPr>
        <p:spPr>
          <a:xfrm>
            <a:off x="1838885" y="1826608"/>
            <a:ext cx="21068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4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Molecule</a:t>
            </a:r>
            <a:endParaRPr lang="en-BE" sz="2800" dirty="0">
              <a:solidFill>
                <a:schemeClr val="accent4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7C50A3-FB99-C4C6-BF3D-4168A40193AB}"/>
              </a:ext>
            </a:extLst>
          </p:cNvPr>
          <p:cNvSpPr txBox="1"/>
          <p:nvPr/>
        </p:nvSpPr>
        <p:spPr>
          <a:xfrm>
            <a:off x="7956729" y="1821441"/>
            <a:ext cx="28625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2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Green’s tensor</a:t>
            </a:r>
            <a:endParaRPr lang="en-BE" sz="28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AB33040-1762-0B0A-68A7-780FE3772D18}"/>
                  </a:ext>
                </a:extLst>
              </p:cNvPr>
              <p:cNvSpPr txBox="1"/>
              <p:nvPr/>
            </p:nvSpPr>
            <p:spPr>
              <a:xfrm>
                <a:off x="690067" y="2754721"/>
                <a:ext cx="4897026" cy="2330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Tx/>
                  <a:buChar char="-"/>
                </a:pPr>
                <a:r>
                  <a:rPr lang="en-US" dirty="0">
                    <a:solidFill>
                      <a:schemeClr val="bg1"/>
                    </a:solidFill>
                  </a:rPr>
                  <a:t>Use a quantum chemistry package such as  Gaussian (TD-DFT)</a:t>
                </a:r>
              </a:p>
              <a:p>
                <a:pPr marL="285750" indent="-285750">
                  <a:buFontTx/>
                  <a:buChar char="-"/>
                </a:pPr>
                <a:endParaRPr lang="en-US" dirty="0">
                  <a:solidFill>
                    <a:schemeClr val="bg1"/>
                  </a:solidFill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dirty="0">
                    <a:solidFill>
                      <a:schemeClr val="bg1"/>
                    </a:solidFill>
                  </a:rPr>
                  <a:t>Extract useful data</a:t>
                </a:r>
              </a:p>
              <a:p>
                <a:pPr marL="285750" indent="-285750">
                  <a:buFontTx/>
                  <a:buChar char="-"/>
                </a:pPr>
                <a:endParaRPr lang="en-US" dirty="0">
                  <a:solidFill>
                    <a:schemeClr val="bg1"/>
                  </a:solidFill>
                </a:endParaRPr>
              </a:p>
              <a:p>
                <a:pPr marL="285750" indent="-285750">
                  <a:buFontTx/>
                  <a:buChar char="-"/>
                </a:pPr>
                <a:r>
                  <a:rPr lang="en-US" dirty="0">
                    <a:solidFill>
                      <a:schemeClr val="bg1"/>
                    </a:solidFill>
                  </a:rPr>
                  <a:t>Construct current transition densities:</a:t>
                </a:r>
              </a:p>
              <a:p>
                <a:endParaRPr lang="en-US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𝐣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𝐫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BE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∇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BE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AB33040-1762-0B0A-68A7-780FE3772D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67" y="2754721"/>
                <a:ext cx="4897026" cy="2330895"/>
              </a:xfrm>
              <a:prstGeom prst="rect">
                <a:avLst/>
              </a:prstGeom>
              <a:blipFill>
                <a:blip r:embed="rId4"/>
                <a:stretch>
                  <a:fillRect l="-1119" t="-1571" r="-2985" b="-524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F7989C95-433D-C69B-6957-79F92D7DA7F1}"/>
              </a:ext>
            </a:extLst>
          </p:cNvPr>
          <p:cNvSpPr txBox="1"/>
          <p:nvPr/>
        </p:nvSpPr>
        <p:spPr>
          <a:xfrm>
            <a:off x="6650450" y="2709053"/>
            <a:ext cx="51050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Use a newly developed method called GENOME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Build the structure in COMSOL Multiphysics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Calculate eigen-permittivity modes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chemeClr val="bg1"/>
                </a:solidFill>
              </a:rPr>
              <a:t>Expand Green’s tensor as a sum of these modes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3295380F-1E61-9983-FB9F-AC91758F85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272"/>
          <a:stretch/>
        </p:blipFill>
        <p:spPr>
          <a:xfrm>
            <a:off x="6650451" y="5524090"/>
            <a:ext cx="5155787" cy="574608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4EDEE6-1AC8-5ADC-49B8-C951D4F96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86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ED88E92-14F3-4B58-9E48-1D79E139A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1999" cy="6861600"/>
            <a:chOff x="1" y="0"/>
            <a:chExt cx="12191999" cy="68616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466AE7-32B6-4334-AF41-B9387E672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1640114"/>
              <a:ext cx="5217886" cy="5217886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0000"/>
                  </a:schemeClr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9C09F8-90CD-443F-9AA1-D08C56A605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4514" y="0"/>
              <a:ext cx="4320000" cy="4320000"/>
            </a:xfrm>
            <a:prstGeom prst="ellipse">
              <a:avLst/>
            </a:prstGeom>
            <a:solidFill>
              <a:schemeClr val="accent3">
                <a:alpha val="96000"/>
              </a:schemeClr>
            </a:solidFill>
            <a:ln>
              <a:noFill/>
            </a:ln>
            <a:effectLst>
              <a:softEdge rad="1016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7304AB-BE7D-45AC-A876-4A24543AE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9057" y="1230054"/>
              <a:ext cx="5506886" cy="5506886"/>
            </a:xfrm>
            <a:prstGeom prst="ellipse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>
              <a:softEdge rad="1270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E11922B-DDB3-46D7-B1BD-C1CCDB3C4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90092" y="0"/>
              <a:ext cx="10800000" cy="6858000"/>
              <a:chOff x="2328000" y="0"/>
              <a:chExt cx="2880000" cy="1440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580F8F6-E662-4BCD-AC9C-7E5DDBD5A7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376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333FE5-ADB0-48EE-A1A6-9AA36DA343A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2328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/>
                  </a:gs>
                  <a:gs pos="60000">
                    <a:schemeClr val="accent1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B09CD4F-6DF4-48AA-BD35-23E3F2A64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5400000">
              <a:off x="7048499" y="1714500"/>
              <a:ext cx="6858000" cy="3429000"/>
              <a:chOff x="0" y="0"/>
              <a:chExt cx="2880000" cy="1440000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2223219-ACCC-42F2-A1B4-E3C8C8AB12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144000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510B0E9-9BA0-4357-9E04-554C19BAAC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flipH="1">
                <a:off x="0" y="0"/>
                <a:ext cx="1440000" cy="144000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/>
                  </a:gs>
                  <a:gs pos="60000">
                    <a:schemeClr val="accent2">
                      <a:alpha val="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/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06DA80-525A-4C9E-A441-50630AA772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602287" y="271887"/>
              <a:ext cx="6589713" cy="6589713"/>
            </a:xfrm>
            <a:prstGeom prst="rect">
              <a:avLst/>
            </a:prstGeom>
            <a:gradFill flip="none" rotWithShape="1">
              <a:gsLst>
                <a:gs pos="0">
                  <a:schemeClr val="accent3"/>
                </a:gs>
                <a:gs pos="60000">
                  <a:schemeClr val="accent3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841E027-8E53-4FEB-8605-2124D8573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8AFC7F7-CAFA-40BB-852A-7D9EFC5E3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714500" y="1714500"/>
            <a:ext cx="6858000" cy="3429000"/>
            <a:chOff x="0" y="0"/>
            <a:chExt cx="2880000" cy="1440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923F4B-C29A-4282-9487-E3F245337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4000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0450CDD-550A-490C-A481-1ADB6F8F8C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0" y="0"/>
              <a:ext cx="1440000" cy="1440000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60000">
                  <a:schemeClr val="accent2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2B96CA-1A36-4632-AB34-AB21755DD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89713" cy="658971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0000"/>
                </a:schemeClr>
              </a:gs>
              <a:gs pos="6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E4F8F94-C18F-6985-8E9A-E3DA0DFD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190" y="2928644"/>
            <a:ext cx="2621620" cy="1000712"/>
          </a:xfrm>
        </p:spPr>
        <p:txBody>
          <a:bodyPr/>
          <a:lstStyle/>
          <a:p>
            <a:pPr algn="ctr"/>
            <a:r>
              <a:rPr lang="en-US" dirty="0"/>
              <a:t>Results</a:t>
            </a:r>
            <a:endParaRPr lang="en-BE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1253B6F-1C32-61F7-555A-42FB68515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79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2C53-EA6A-42C6-5EBF-5CB13D02E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1101135" cy="1168982"/>
          </a:xfrm>
        </p:spPr>
        <p:txBody>
          <a:bodyPr/>
          <a:lstStyle/>
          <a:p>
            <a:pPr algn="ctr"/>
            <a:r>
              <a:rPr lang="en-US" dirty="0"/>
              <a:t>Systems of Study</a:t>
            </a:r>
            <a:endParaRPr lang="en-BE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8779D82-E20E-C334-CF8D-E7EAEAD8CD3C}"/>
              </a:ext>
            </a:extLst>
          </p:cNvPr>
          <p:cNvCxnSpPr>
            <a:cxnSpLocks/>
          </p:cNvCxnSpPr>
          <p:nvPr/>
        </p:nvCxnSpPr>
        <p:spPr>
          <a:xfrm>
            <a:off x="6090091" y="2177143"/>
            <a:ext cx="0" cy="416560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DE44C66-4089-B387-1B22-B1447137551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809289" y="2742743"/>
            <a:ext cx="3600000" cy="360000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713E2F8-2CC3-DBD5-0A6B-2857E6A09959}"/>
              </a:ext>
            </a:extLst>
          </p:cNvPr>
          <p:cNvGrpSpPr/>
          <p:nvPr/>
        </p:nvGrpSpPr>
        <p:grpSpPr>
          <a:xfrm>
            <a:off x="100881" y="1320801"/>
            <a:ext cx="5390026" cy="4787426"/>
            <a:chOff x="630179" y="1828999"/>
            <a:chExt cx="4516008" cy="415730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3661C35-A88E-9827-3172-FCD417726B4B}"/>
                </a:ext>
              </a:extLst>
            </p:cNvPr>
            <p:cNvGrpSpPr/>
            <p:nvPr/>
          </p:nvGrpSpPr>
          <p:grpSpPr>
            <a:xfrm>
              <a:off x="2577723" y="1828999"/>
              <a:ext cx="695004" cy="3000964"/>
              <a:chOff x="6707348" y="82476"/>
              <a:chExt cx="695004" cy="3000964"/>
            </a:xfrm>
          </p:grpSpPr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id="{E00CD7C6-A1EB-F751-BA05-D0572B1E33B2}"/>
                  </a:ext>
                </a:extLst>
              </p:cNvPr>
              <p:cNvSpPr/>
              <p:nvPr/>
            </p:nvSpPr>
            <p:spPr>
              <a:xfrm>
                <a:off x="7017808" y="2953141"/>
                <a:ext cx="108000" cy="108000"/>
              </a:xfrm>
              <a:prstGeom prst="flowChartConnector">
                <a:avLst/>
              </a:prstGeom>
              <a:solidFill>
                <a:srgbClr val="302E2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BE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95B55CBB-11FF-D0B6-F31A-85B4AF9D6F0B}"/>
                  </a:ext>
                </a:extLst>
              </p:cNvPr>
              <p:cNvGrpSpPr/>
              <p:nvPr/>
            </p:nvGrpSpPr>
            <p:grpSpPr>
              <a:xfrm>
                <a:off x="6707348" y="82476"/>
                <a:ext cx="695004" cy="3000964"/>
                <a:chOff x="6707348" y="82476"/>
                <a:chExt cx="695004" cy="3000964"/>
              </a:xfrm>
            </p:grpSpPr>
            <p:pic>
              <p:nvPicPr>
                <p:cNvPr id="14" name="Picture 13">
                  <a:extLst>
                    <a:ext uri="{FF2B5EF4-FFF2-40B4-BE49-F238E27FC236}">
                      <a16:creationId xmlns:a16="http://schemas.microsoft.com/office/drawing/2014/main" id="{58C72E24-D6D1-F48C-0A93-27E26B0EDC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grayscl/>
                </a:blip>
                <a:stretch>
                  <a:fillRect/>
                </a:stretch>
              </p:blipFill>
              <p:spPr>
                <a:xfrm>
                  <a:off x="6707348" y="1400798"/>
                  <a:ext cx="695004" cy="1682642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ECFE1637-C3C1-B143-EFD0-B915D4DB97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grayscl/>
                </a:blip>
                <a:srcRect b="29092"/>
                <a:stretch/>
              </p:blipFill>
              <p:spPr>
                <a:xfrm>
                  <a:off x="6712336" y="848656"/>
                  <a:ext cx="684000" cy="1174233"/>
                </a:xfrm>
                <a:prstGeom prst="rect">
                  <a:avLst/>
                </a:prstGeom>
              </p:spPr>
            </p:pic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ACCCB83E-68B2-98B2-F012-9C8ADB9F7C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grayscl/>
                </a:blip>
                <a:srcRect b="29092"/>
                <a:stretch/>
              </p:blipFill>
              <p:spPr>
                <a:xfrm>
                  <a:off x="6718464" y="82476"/>
                  <a:ext cx="669600" cy="1151772"/>
                </a:xfrm>
                <a:prstGeom prst="rect">
                  <a:avLst/>
                </a:prstGeom>
              </p:spPr>
            </p:pic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5E767689-32DF-8657-B34A-E898ADD7C5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>
                  <a:grayscl/>
                </a:blip>
                <a:srcRect t="60502" b="29092"/>
                <a:stretch/>
              </p:blipFill>
              <p:spPr>
                <a:xfrm>
                  <a:off x="6719024" y="1150401"/>
                  <a:ext cx="669600" cy="1541999"/>
                </a:xfrm>
                <a:prstGeom prst="rect">
                  <a:avLst/>
                </a:prstGeom>
              </p:spPr>
            </p:pic>
          </p:grpSp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CE8EEF4-702F-F150-0A85-6685F9AF64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3320" t="79360"/>
            <a:stretch/>
          </p:blipFill>
          <p:spPr>
            <a:xfrm>
              <a:off x="630179" y="4991065"/>
              <a:ext cx="4516008" cy="995241"/>
            </a:xfrm>
            <a:prstGeom prst="rect">
              <a:avLst/>
            </a:prstGeom>
          </p:spPr>
        </p:pic>
      </p:grpSp>
      <p:pic>
        <p:nvPicPr>
          <p:cNvPr id="5" name="Picture 4" descr="A green and red spheres&#10;&#10;Description automatically generated">
            <a:extLst>
              <a:ext uri="{FF2B5EF4-FFF2-40B4-BE49-F238E27FC236}">
                <a16:creationId xmlns:a16="http://schemas.microsoft.com/office/drawing/2014/main" id="{07082E08-249A-6A54-3862-83DEDFEE0B7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022" y="5064968"/>
            <a:ext cx="609117" cy="141209"/>
          </a:xfrm>
          <a:prstGeom prst="rect">
            <a:avLst/>
          </a:prstGeom>
        </p:spPr>
      </p:pic>
      <p:pic>
        <p:nvPicPr>
          <p:cNvPr id="20" name="Picture 19" descr="A red and green balloons&#10;&#10;Description automatically generated">
            <a:extLst>
              <a:ext uri="{FF2B5EF4-FFF2-40B4-BE49-F238E27FC236}">
                <a16:creationId xmlns:a16="http://schemas.microsoft.com/office/drawing/2014/main" id="{2B9D7E7D-B9A0-9F51-F9E0-37AD7D3108E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7298">
            <a:off x="7454701" y="3232067"/>
            <a:ext cx="546612" cy="206985"/>
          </a:xfrm>
          <a:prstGeom prst="rect">
            <a:avLst/>
          </a:prstGeom>
        </p:spPr>
      </p:pic>
      <p:pic>
        <p:nvPicPr>
          <p:cNvPr id="22" name="Picture 21" descr="A green and red round objects&#10;&#10;Description automatically generated">
            <a:extLst>
              <a:ext uri="{FF2B5EF4-FFF2-40B4-BE49-F238E27FC236}">
                <a16:creationId xmlns:a16="http://schemas.microsoft.com/office/drawing/2014/main" id="{6076907F-6A49-B8AE-FC20-B1A7ED378D3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661" y="2459650"/>
            <a:ext cx="1450132" cy="206985"/>
          </a:xfrm>
          <a:prstGeom prst="rect">
            <a:avLst/>
          </a:prstGeom>
        </p:spPr>
      </p:pic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F52D8C40-7E89-EC92-2C63-CCC3016C8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77608-3819-479B-BB98-C216BA724EF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4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lowVTI">
  <a:themeElements>
    <a:clrScheme name="AnalogousFromLightSeedLeftStep">
      <a:dk1>
        <a:srgbClr val="000000"/>
      </a:dk1>
      <a:lt1>
        <a:srgbClr val="FFFFFF"/>
      </a:lt1>
      <a:dk2>
        <a:srgbClr val="24393F"/>
      </a:dk2>
      <a:lt2>
        <a:srgbClr val="E8E8E2"/>
      </a:lt2>
      <a:accent1>
        <a:srgbClr val="8885D7"/>
      </a:accent1>
      <a:accent2>
        <a:srgbClr val="6A90CE"/>
      </a:accent2>
      <a:accent3>
        <a:srgbClr val="5AAEC3"/>
      </a:accent3>
      <a:accent4>
        <a:srgbClr val="5DB4A2"/>
      </a:accent4>
      <a:accent5>
        <a:srgbClr val="68B484"/>
      </a:accent5>
      <a:accent6>
        <a:srgbClr val="62B65E"/>
      </a:accent6>
      <a:hlink>
        <a:srgbClr val="848651"/>
      </a:hlink>
      <a:folHlink>
        <a:srgbClr val="7F7F7F"/>
      </a:folHlink>
    </a:clrScheme>
    <a:fontScheme name="Blur">
      <a:majorFont>
        <a:latin typeface="Bell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wVTI" id="{D5B5AA20-F6D3-43B8-AF6B-ECAF69256418}" vid="{93025AB5-1D44-4CD3-9BC3-729F6E11E0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3669</TotalTime>
  <Words>454</Words>
  <Application>Microsoft Office PowerPoint</Application>
  <PresentationFormat>Widescreen</PresentationFormat>
  <Paragraphs>174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ADLaM Display</vt:lpstr>
      <vt:lpstr>Aptos</vt:lpstr>
      <vt:lpstr>Arial</vt:lpstr>
      <vt:lpstr>Avenir Next LT Pro</vt:lpstr>
      <vt:lpstr>Bell MT</vt:lpstr>
      <vt:lpstr>Cambria Math</vt:lpstr>
      <vt:lpstr>Times New Roman</vt:lpstr>
      <vt:lpstr>GlowVTI</vt:lpstr>
      <vt:lpstr>Mhamad Hantro – Gilles Rosolen – Colin Van Dyck</vt:lpstr>
      <vt:lpstr>Spontaneous emission</vt:lpstr>
      <vt:lpstr>Decay Rate: In Vacuum</vt:lpstr>
      <vt:lpstr>What are plasmons?</vt:lpstr>
      <vt:lpstr>Remember the higher-order terms?</vt:lpstr>
      <vt:lpstr>Decay Rate: In Structures - Full</vt:lpstr>
      <vt:lpstr>In search of the ingredients</vt:lpstr>
      <vt:lpstr>Results</vt:lpstr>
      <vt:lpstr>Systems of Study</vt:lpstr>
      <vt:lpstr>STM – Tip // H2Pc molecule</vt:lpstr>
      <vt:lpstr>STM – Silver Tip // H2Pc molecule</vt:lpstr>
      <vt:lpstr>Gold Nanosphere // OligoThiophenes </vt:lpstr>
      <vt:lpstr>Gold Nanosphere // OligoThiophenes </vt:lpstr>
      <vt:lpstr>Conclusion</vt:lpstr>
      <vt:lpstr>PowerPoint Presentation</vt:lpstr>
      <vt:lpstr>Prospective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Mhamad Hantro</dc:title>
  <dc:creator>Mhamad Hantro</dc:creator>
  <cp:lastModifiedBy>Mhamad Hantro</cp:lastModifiedBy>
  <cp:revision>3</cp:revision>
  <dcterms:created xsi:type="dcterms:W3CDTF">2024-05-23T09:40:20Z</dcterms:created>
  <dcterms:modified xsi:type="dcterms:W3CDTF">2025-01-17T08:08:36Z</dcterms:modified>
</cp:coreProperties>
</file>